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1" r:id="rId2"/>
    <p:sldId id="275" r:id="rId3"/>
    <p:sldId id="263" r:id="rId4"/>
    <p:sldId id="272" r:id="rId5"/>
    <p:sldId id="273" r:id="rId6"/>
    <p:sldId id="260" r:id="rId7"/>
    <p:sldId id="271" r:id="rId8"/>
    <p:sldId id="270" r:id="rId9"/>
    <p:sldId id="274" r:id="rId10"/>
    <p:sldId id="267" r:id="rId11"/>
    <p:sldId id="264" r:id="rId12"/>
    <p:sldId id="276" r:id="rId13"/>
    <p:sldId id="279" r:id="rId14"/>
    <p:sldId id="277" r:id="rId15"/>
    <p:sldId id="283" r:id="rId16"/>
    <p:sldId id="278" r:id="rId17"/>
    <p:sldId id="281" r:id="rId18"/>
    <p:sldId id="266" r:id="rId19"/>
    <p:sldId id="282" r:id="rId20"/>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335" autoAdjust="0"/>
  </p:normalViewPr>
  <p:slideViewPr>
    <p:cSldViewPr snapToGrid="0">
      <p:cViewPr varScale="1">
        <p:scale>
          <a:sx n="80" d="100"/>
          <a:sy n="80" d="100"/>
        </p:scale>
        <p:origin x="1794"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DE421C35-CE10-4F81-882C-C5E0304A08B4}" type="datetimeFigureOut">
              <a:rPr kumimoji="1" lang="ja-JP" altLang="en-US" smtClean="0"/>
              <a:t>2023/3/28</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066993E-D6B5-4DD0-95D8-A7EDE959CF66}" type="slidenum">
              <a:rPr kumimoji="1" lang="ja-JP" altLang="en-US" smtClean="0"/>
              <a:t>‹#›</a:t>
            </a:fld>
            <a:endParaRPr kumimoji="1" lang="ja-JP" altLang="en-US"/>
          </a:p>
        </p:txBody>
      </p:sp>
    </p:spTree>
    <p:extLst>
      <p:ext uri="{BB962C8B-B14F-4D97-AF65-F5344CB8AC3E}">
        <p14:creationId xmlns:p14="http://schemas.microsoft.com/office/powerpoint/2010/main" val="6125506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気をつけ、礼、よろしくお願いします。</a:t>
            </a:r>
            <a:endParaRPr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２年の橘利英、橋本拓哉、柚木璃音です。</a:t>
            </a:r>
            <a:endParaRPr lang="en-US" altLang="ja-JP" dirty="0"/>
          </a:p>
          <a:p>
            <a:endParaRPr kumimoji="1" lang="en-US" altLang="ja-JP" dirty="0"/>
          </a:p>
          <a:p>
            <a:r>
              <a:rPr kumimoji="1" lang="ja-JP" altLang="en-US" dirty="0"/>
              <a:t>これから、耶馬溪学の研究発表をします。</a:t>
            </a:r>
            <a:endParaRPr lang="en-US" altLang="ja-JP" dirty="0"/>
          </a:p>
          <a:p>
            <a:endParaRPr kumimoji="1" lang="en-US" altLang="ja-JP" dirty="0"/>
          </a:p>
          <a:p>
            <a:r>
              <a:rPr kumimoji="1" lang="ja-JP" altLang="en-US" dirty="0"/>
              <a:t>今回のテーマは、「カワニナの人工飼育に向けて、あらたなる挑戦！２～ゲンジボタルが舞う里作りのために～」です。↓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a:t>
            </a:fld>
            <a:endParaRPr kumimoji="1" lang="ja-JP" altLang="en-US"/>
          </a:p>
        </p:txBody>
      </p:sp>
    </p:spTree>
    <p:extLst>
      <p:ext uri="{BB962C8B-B14F-4D97-AF65-F5344CB8AC3E}">
        <p14:creationId xmlns:p14="http://schemas.microsoft.com/office/powerpoint/2010/main" val="870331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これまでの調査の結果から、↓</a:t>
            </a:r>
            <a:endParaRPr kumimoji="1" lang="en-US" altLang="ja-JP" dirty="0"/>
          </a:p>
          <a:p>
            <a:r>
              <a:rPr kumimoji="1" lang="ja-JP" altLang="en-US" dirty="0"/>
              <a:t>水質的には、きれいなところで、↓</a:t>
            </a:r>
          </a:p>
          <a:p>
            <a:endParaRPr kumimoji="1" lang="en-US" altLang="ja-JP" dirty="0"/>
          </a:p>
          <a:p>
            <a:r>
              <a:rPr kumimoji="1" lang="ja-JP" altLang="en-US" dirty="0"/>
              <a:t>ゆっくりとした水の流れが常にあり、↓</a:t>
            </a:r>
          </a:p>
          <a:p>
            <a:endParaRPr kumimoji="1" lang="en-US" altLang="ja-JP" dirty="0"/>
          </a:p>
          <a:p>
            <a:r>
              <a:rPr kumimoji="1" lang="ja-JP" altLang="en-US" dirty="0"/>
              <a:t>染み出た水が流れるようなところから、３０ｃｍくらいまでの深さの場所です。↓</a:t>
            </a:r>
          </a:p>
          <a:p>
            <a:endParaRPr kumimoji="1" lang="ja-JP" altLang="en-US" dirty="0"/>
          </a:p>
          <a:p>
            <a:r>
              <a:rPr kumimoji="1" lang="ja-JP" altLang="en-US" dirty="0"/>
              <a:t>底に、泥や砂が薄くあり、壁や岩、石にくっついています。</a:t>
            </a:r>
          </a:p>
          <a:p>
            <a:endParaRPr kumimoji="1" lang="en-US" altLang="ja-JP" dirty="0"/>
          </a:p>
          <a:p>
            <a:r>
              <a:rPr kumimoji="1" lang="ja-JP" altLang="en-US" dirty="0"/>
              <a:t>このような場所に、カワニナは生息するようです。↓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10</a:t>
            </a:fld>
            <a:endParaRPr kumimoji="1" lang="ja-JP" altLang="en-US"/>
          </a:p>
        </p:txBody>
      </p:sp>
    </p:spTree>
    <p:extLst>
      <p:ext uri="{BB962C8B-B14F-4D97-AF65-F5344CB8AC3E}">
        <p14:creationId xmlns:p14="http://schemas.microsoft.com/office/powerpoint/2010/main" val="1154541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次に、これまでの調査結果を踏まえて、人工的にカワニナを飼うとしたらどのような水槽を準備したらよいかを考えました。</a:t>
            </a:r>
            <a:endParaRPr kumimoji="1" lang="en-US" altLang="ja-JP" dirty="0"/>
          </a:p>
          <a:p>
            <a:r>
              <a:rPr kumimoji="1" lang="ja-JP" altLang="en-US" dirty="0"/>
              <a:t>条件として、↓</a:t>
            </a:r>
            <a:endParaRPr kumimoji="1" lang="en-US" altLang="ja-JP" dirty="0"/>
          </a:p>
          <a:p>
            <a:r>
              <a:rPr kumimoji="1" lang="ja-JP" altLang="en-US" dirty="0"/>
              <a:t>カワニナが長期に生存し続けること</a:t>
            </a:r>
            <a:endParaRPr kumimoji="1" lang="en-US" altLang="ja-JP" dirty="0"/>
          </a:p>
          <a:p>
            <a:r>
              <a:rPr kumimoji="1" lang="ja-JP" altLang="en-US" dirty="0"/>
              <a:t>親貝から稚貝をたくさん産ませられること</a:t>
            </a:r>
            <a:endParaRPr kumimoji="1" lang="en-US" altLang="ja-JP" dirty="0"/>
          </a:p>
          <a:p>
            <a:r>
              <a:rPr kumimoji="1" lang="ja-JP" altLang="en-US" dirty="0"/>
              <a:t>さまざまなサイズのカワニナを水槽から簡単に取り出せること、</a:t>
            </a:r>
            <a:endParaRPr kumimoji="1" lang="en-US" altLang="ja-JP" dirty="0"/>
          </a:p>
          <a:p>
            <a:r>
              <a:rPr kumimoji="1" lang="ja-JP" altLang="en-US" dirty="0"/>
              <a:t>です。</a:t>
            </a:r>
            <a:endParaRPr kumimoji="1" lang="en-US" altLang="ja-JP" dirty="0"/>
          </a:p>
          <a:p>
            <a:endParaRPr kumimoji="1" lang="en-US" altLang="ja-JP" dirty="0"/>
          </a:p>
          <a:p>
            <a:r>
              <a:rPr kumimoji="1" lang="ja-JP" altLang="en-US" dirty="0"/>
              <a:t>紅葉祭で発表しましたが、半年前にも３人それぞれでマイカワニナ水槽を考えました。</a:t>
            </a:r>
            <a:endParaRPr kumimoji="1" lang="en-US" altLang="ja-JP" dirty="0"/>
          </a:p>
          <a:p>
            <a:r>
              <a:rPr kumimoji="1" lang="ja-JP" altLang="en-US" dirty="0"/>
              <a:t>しかし、改善点があったので、</a:t>
            </a:r>
            <a:endParaRPr kumimoji="1" lang="en-US" altLang="ja-JP" dirty="0"/>
          </a:p>
          <a:p>
            <a:r>
              <a:rPr kumimoji="1" lang="en-US" altLang="ja-JP" dirty="0"/>
              <a:t>2</a:t>
            </a:r>
            <a:r>
              <a:rPr kumimoji="1" lang="ja-JP" altLang="en-US" dirty="0"/>
              <a:t>回目、つまりパート２の水槽を作りました。↓</a:t>
            </a:r>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11</a:t>
            </a:fld>
            <a:endParaRPr kumimoji="1" lang="ja-JP" altLang="en-US"/>
          </a:p>
        </p:txBody>
      </p:sp>
    </p:spTree>
    <p:extLst>
      <p:ext uri="{BB962C8B-B14F-4D97-AF65-F5344CB8AC3E}">
        <p14:creationId xmlns:p14="http://schemas.microsoft.com/office/powerpoint/2010/main" val="23874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これは、半年前</a:t>
            </a:r>
            <a:r>
              <a:rPr kumimoji="1" lang="en-US" altLang="ja-JP" dirty="0"/>
              <a:t>(</a:t>
            </a:r>
            <a:r>
              <a:rPr kumimoji="1" lang="ja-JP" altLang="en-US" dirty="0" err="1"/>
              <a:t>はんと</a:t>
            </a:r>
            <a:r>
              <a:rPr kumimoji="1" lang="ja-JP" altLang="en-US" dirty="0"/>
              <a:t>しまえ</a:t>
            </a:r>
            <a:r>
              <a:rPr kumimoji="1" lang="en-US" altLang="ja-JP" dirty="0"/>
              <a:t>)</a:t>
            </a:r>
            <a:r>
              <a:rPr kumimoji="1" lang="ja-JP" altLang="en-US" dirty="0"/>
              <a:t>に、私がつくったパート１</a:t>
            </a:r>
            <a:r>
              <a:rPr kumimoji="1" lang="en-US" altLang="ja-JP" dirty="0"/>
              <a:t>(</a:t>
            </a:r>
            <a:r>
              <a:rPr kumimoji="1" lang="ja-JP" altLang="en-US" dirty="0"/>
              <a:t>ﾜﾝ）</a:t>
            </a:r>
          </a:p>
          <a:p>
            <a:r>
              <a:rPr kumimoji="1" lang="ja-JP" altLang="en-US" dirty="0"/>
              <a:t>水槽です。</a:t>
            </a:r>
          </a:p>
          <a:p>
            <a:endParaRPr kumimoji="1" lang="en-US" altLang="ja-JP" dirty="0"/>
          </a:p>
          <a:p>
            <a:r>
              <a:rPr kumimoji="1" lang="ja-JP" altLang="en-US" dirty="0"/>
              <a:t>前回（ぜんかい）は、</a:t>
            </a:r>
          </a:p>
          <a:p>
            <a:r>
              <a:rPr kumimoji="1" lang="ja-JP" altLang="en-US" dirty="0"/>
              <a:t>ソイルをしき、</a:t>
            </a:r>
            <a:r>
              <a:rPr kumimoji="1" lang="en-US" altLang="ja-JP" dirty="0"/>
              <a:t>2</a:t>
            </a:r>
            <a:r>
              <a:rPr kumimoji="1" lang="ja-JP" altLang="en-US" dirty="0"/>
              <a:t>種類の</a:t>
            </a:r>
          </a:p>
          <a:p>
            <a:r>
              <a:rPr kumimoji="1" lang="ja-JP" altLang="en-US" dirty="0"/>
              <a:t>水草（みずくさ）を入れ、ポンプで水を上から落としました。</a:t>
            </a:r>
            <a:endParaRPr kumimoji="1" lang="en-US" altLang="ja-JP" dirty="0"/>
          </a:p>
          <a:p>
            <a:r>
              <a:rPr kumimoji="1" lang="ja-JP" altLang="en-US" dirty="0"/>
              <a:t>稚貝（ちがい）が最初はよく</a:t>
            </a:r>
          </a:p>
          <a:p>
            <a:r>
              <a:rPr kumimoji="1" lang="ja-JP" altLang="en-US" dirty="0"/>
              <a:t>生まれましたが、</a:t>
            </a:r>
            <a:endParaRPr kumimoji="1" lang="en-US" altLang="ja-JP" dirty="0"/>
          </a:p>
          <a:p>
            <a:r>
              <a:rPr kumimoji="1" lang="ja-JP" altLang="en-US" dirty="0"/>
              <a:t>水質の悪化がひどく、</a:t>
            </a:r>
          </a:p>
          <a:p>
            <a:r>
              <a:rPr kumimoji="1" lang="ja-JP" altLang="en-US" dirty="0"/>
              <a:t>カワニナが大量</a:t>
            </a:r>
            <a:r>
              <a:rPr kumimoji="1" lang="en-US" altLang="ja-JP" dirty="0"/>
              <a:t>(</a:t>
            </a:r>
            <a:r>
              <a:rPr kumimoji="1" lang="ja-JP" altLang="en-US" dirty="0"/>
              <a:t>たいりょう</a:t>
            </a:r>
            <a:r>
              <a:rPr kumimoji="1" lang="en-US" altLang="ja-JP" dirty="0"/>
              <a:t>)</a:t>
            </a:r>
            <a:r>
              <a:rPr kumimoji="1" lang="ja-JP" altLang="en-US" dirty="0"/>
              <a:t>に</a:t>
            </a:r>
          </a:p>
          <a:p>
            <a:r>
              <a:rPr kumimoji="1" lang="ja-JP" altLang="en-US" dirty="0"/>
              <a:t>死にました。↓</a:t>
            </a:r>
          </a:p>
          <a:p>
            <a:endParaRPr kumimoji="1" lang="en-US" altLang="ja-JP" dirty="0"/>
          </a:p>
          <a:p>
            <a:r>
              <a:rPr kumimoji="1" lang="ja-JP" altLang="en-US" dirty="0"/>
              <a:t>また、黒いソイルだったので、稚貝</a:t>
            </a:r>
            <a:r>
              <a:rPr kumimoji="1" lang="en-US" altLang="ja-JP" dirty="0"/>
              <a:t>(</a:t>
            </a:r>
            <a:r>
              <a:rPr kumimoji="1" lang="ja-JP" altLang="en-US" dirty="0"/>
              <a:t>ちがい</a:t>
            </a:r>
            <a:r>
              <a:rPr kumimoji="1" lang="en-US" altLang="ja-JP" dirty="0"/>
              <a:t>)</a:t>
            </a:r>
            <a:r>
              <a:rPr kumimoji="1" lang="ja-JP" altLang="en-US" dirty="0"/>
              <a:t>がわからず、取り出せないという</a:t>
            </a:r>
          </a:p>
          <a:p>
            <a:r>
              <a:rPr kumimoji="1" lang="ja-JP" altLang="en-US" dirty="0"/>
              <a:t>問題がありました。↓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12</a:t>
            </a:fld>
            <a:endParaRPr kumimoji="1" lang="ja-JP" altLang="en-US"/>
          </a:p>
        </p:txBody>
      </p:sp>
    </p:spTree>
    <p:extLst>
      <p:ext uri="{BB962C8B-B14F-4D97-AF65-F5344CB8AC3E}">
        <p14:creationId xmlns:p14="http://schemas.microsoft.com/office/powerpoint/2010/main" val="211469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では、今回作成した水槽を、水の流れを注意しながらみてください。↓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（ビデオ流す→終わったら）</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カワニナが生息（せいそく）</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している場所から</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かれ葉とコケがついた石をとってきて、水槽にいれました。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稚貝（ちがい）を取りやすい</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ように、砂は入れていません。</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今回はみずくさが、うかない</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ようにして、</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水の流れをエアレーションで底</a:t>
            </a:r>
            <a:r>
              <a:rPr lang="en-US" altLang="ja-JP" dirty="0"/>
              <a:t>(</a:t>
            </a:r>
            <a:r>
              <a:rPr lang="ja-JP" altLang="en-US" dirty="0"/>
              <a:t>そこ）から出すようにしました。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カワニナはかれ葉や石にくっつくので、かれ葉や石ごと、とり出せばよいと考えています。↓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13</a:t>
            </a:fld>
            <a:endParaRPr kumimoji="1" lang="ja-JP" altLang="en-US"/>
          </a:p>
        </p:txBody>
      </p:sp>
    </p:spTree>
    <p:extLst>
      <p:ext uri="{BB962C8B-B14F-4D97-AF65-F5344CB8AC3E}">
        <p14:creationId xmlns:p14="http://schemas.microsoft.com/office/powerpoint/2010/main" val="421758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次に、これは半年前に私が作ったパート１水槽です。</a:t>
            </a:r>
          </a:p>
          <a:p>
            <a:endParaRPr kumimoji="1" lang="en-US" altLang="ja-JP" dirty="0"/>
          </a:p>
          <a:p>
            <a:r>
              <a:rPr kumimoji="1" lang="ja-JP" altLang="en-US" dirty="0"/>
              <a:t>白い小石をしいて、水草を浮かべました。</a:t>
            </a:r>
            <a:endParaRPr kumimoji="1" lang="en-US" altLang="ja-JP" dirty="0"/>
          </a:p>
          <a:p>
            <a:r>
              <a:rPr kumimoji="1" lang="ja-JP" altLang="en-US" dirty="0"/>
              <a:t>ポンプで水を上から落としました。</a:t>
            </a:r>
          </a:p>
          <a:p>
            <a:endParaRPr kumimoji="1" lang="en-US" altLang="ja-JP" dirty="0"/>
          </a:p>
          <a:p>
            <a:r>
              <a:rPr kumimoji="1" lang="ja-JP" altLang="en-US" dirty="0"/>
              <a:t>水質が安定するまでに日数が、かかりました。↓</a:t>
            </a:r>
          </a:p>
          <a:p>
            <a:endParaRPr kumimoji="1" lang="en-US" altLang="ja-JP" dirty="0"/>
          </a:p>
          <a:p>
            <a:r>
              <a:rPr kumimoji="1" lang="ja-JP" altLang="en-US" dirty="0"/>
              <a:t>また、稚貝が底に敷いた小石の中にいるのはわかりましたが、採取するのが難しい状況でした。↓</a:t>
            </a:r>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14</a:t>
            </a:fld>
            <a:endParaRPr kumimoji="1" lang="ja-JP" altLang="en-US"/>
          </a:p>
        </p:txBody>
      </p:sp>
    </p:spTree>
    <p:extLst>
      <p:ext uri="{BB962C8B-B14F-4D97-AF65-F5344CB8AC3E}">
        <p14:creationId xmlns:p14="http://schemas.microsoft.com/office/powerpoint/2010/main" val="174408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では、今回作成した水槽を水の流れに注意しながらみてください。↓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（ビデオ流す→終わったら）</a:t>
            </a:r>
            <a:endParaRPr lang="en-US" altLang="ja-JP" dirty="0"/>
          </a:p>
          <a:p>
            <a:r>
              <a:rPr kumimoji="1" lang="ja-JP" altLang="en-US" dirty="0"/>
              <a:t>稚貝を取りやすくするために、底に石は敷きませんでした。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水流がある所にカワニナがいたという調査結果から、</a:t>
            </a:r>
          </a:p>
          <a:p>
            <a:r>
              <a:rPr kumimoji="1" lang="ja-JP" altLang="en-US" sz="1200" dirty="0"/>
              <a:t>ポンプとホースでつないで一方向から水が流れるようにしました。</a:t>
            </a:r>
            <a:endParaRPr kumimoji="1" lang="en-US" altLang="ja-JP" sz="1200" dirty="0"/>
          </a:p>
          <a:p>
            <a:r>
              <a:rPr lang="ja-JP" altLang="en-US" sz="1200" dirty="0"/>
              <a:t>湿っている場所を作るために水から石が出るようにし、カワニナが休める場所を作りました。</a:t>
            </a:r>
            <a:endParaRPr lang="en-US" altLang="ja-JP" sz="1200" dirty="0"/>
          </a:p>
          <a:p>
            <a:r>
              <a:rPr lang="ja-JP" altLang="en-US" sz="1200" dirty="0"/>
              <a:t>青いフィルムで、光の量を少なめにして、カワニナが過ごしやすいようにしました。</a:t>
            </a:r>
          </a:p>
          <a:p>
            <a:r>
              <a:rPr lang="ja-JP" altLang="en-US" sz="1200" dirty="0"/>
              <a:t>苔は餌の一つと考えています。↓</a:t>
            </a:r>
            <a:endParaRPr kumimoji="1" lang="ja-JP" altLang="en-US"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15</a:t>
            </a:fld>
            <a:endParaRPr kumimoji="1" lang="ja-JP" altLang="en-US"/>
          </a:p>
        </p:txBody>
      </p:sp>
    </p:spTree>
    <p:extLst>
      <p:ext uri="{BB962C8B-B14F-4D97-AF65-F5344CB8AC3E}">
        <p14:creationId xmlns:p14="http://schemas.microsoft.com/office/powerpoint/2010/main" val="260159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これは、半年前に私が作成したパート１水槽です。</a:t>
            </a:r>
            <a:endParaRPr kumimoji="1" lang="en-US" altLang="ja-JP" dirty="0"/>
          </a:p>
          <a:p>
            <a:r>
              <a:rPr kumimoji="1" lang="ja-JP" altLang="en-US" dirty="0"/>
              <a:t>水質は、比較的安定していて、稚貝も多く生まれました。↓</a:t>
            </a:r>
          </a:p>
          <a:p>
            <a:endParaRPr kumimoji="1" lang="en-US" altLang="ja-JP" dirty="0"/>
          </a:p>
          <a:p>
            <a:r>
              <a:rPr kumimoji="1" lang="ja-JP" altLang="en-US" dirty="0"/>
              <a:t>しかし、底に黒いソイルを敷いたため、稚貝を取り出すことができませんでした。</a:t>
            </a:r>
            <a:endParaRPr kumimoji="1" lang="en-US" altLang="ja-JP" dirty="0"/>
          </a:p>
          <a:p>
            <a:endParaRPr kumimoji="1" lang="ja-JP" altLang="en-US" dirty="0"/>
          </a:p>
          <a:p>
            <a:r>
              <a:rPr kumimoji="1" lang="ja-JP" altLang="en-US" dirty="0"/>
              <a:t>また、後ろに貼った青いフィルムと水槽の間に稚貝が入り込み、稚貝を取り出すのに苦労しました。↓</a:t>
            </a:r>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16</a:t>
            </a:fld>
            <a:endParaRPr kumimoji="1" lang="ja-JP" altLang="en-US"/>
          </a:p>
        </p:txBody>
      </p:sp>
    </p:spTree>
    <p:extLst>
      <p:ext uri="{BB962C8B-B14F-4D97-AF65-F5344CB8AC3E}">
        <p14:creationId xmlns:p14="http://schemas.microsoft.com/office/powerpoint/2010/main" val="241680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では、今回作成した水槽をみてください。↓</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（ビデオ流す→終わったら）</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カワニナがたくさん生息しているのは、コンクリートの上で水がしみ出しているような場所だったので、</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それを再現しようと考えました。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カワニナが水に当たれるように平たい石を選びました。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また、水槽にぴったりで、多めに入れられるサイズの石を選びました。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前回水色のフィルムの間に稚貝がはさまってしまい、取り出しにくかったので今回は外しました。↓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17</a:t>
            </a:fld>
            <a:endParaRPr kumimoji="1" lang="ja-JP" altLang="en-US"/>
          </a:p>
        </p:txBody>
      </p:sp>
    </p:spTree>
    <p:extLst>
      <p:ext uri="{BB962C8B-B14F-4D97-AF65-F5344CB8AC3E}">
        <p14:creationId xmlns:p14="http://schemas.microsoft.com/office/powerpoint/2010/main" val="42498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（柚木）この１年の研究を通して、このように、それぞれのアイデアで水槽を作ってみました。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まとめです。↓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（橘）カワニナを育てるのは、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難しいと思いました。</a:t>
            </a:r>
            <a:r>
              <a:rPr lang="ja-JP" altLang="en-US" dirty="0"/>
              <a:t>↓</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（柚木）１年間を通してカワニナは、水の流れや深さなど、とても環境条件が細かいところにいると思いました。↓</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（橋本）わからないことが多く、手探りが続きました。良い結果をひたすらに次へ繋げたいです。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それがカワニナにとってもホタルにとっても、良い研究になっていくと思います。↓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18</a:t>
            </a:fld>
            <a:endParaRPr kumimoji="1" lang="ja-JP" altLang="en-US"/>
          </a:p>
        </p:txBody>
      </p:sp>
    </p:spTree>
    <p:extLst>
      <p:ext uri="{BB962C8B-B14F-4D97-AF65-F5344CB8AC3E}">
        <p14:creationId xmlns:p14="http://schemas.microsoft.com/office/powerpoint/2010/main" val="315391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以上で、耶馬溪学の発表を終わり</a:t>
            </a:r>
            <a:r>
              <a:rPr kumimoji="1" lang="ja-JP" altLang="en-US"/>
              <a:t>ます。↓</a:t>
            </a:r>
            <a:endParaRPr kumimoji="1" lang="en-US" altLang="ja-JP" dirty="0"/>
          </a:p>
          <a:p>
            <a:endParaRPr kumimoji="1" lang="en-US" altLang="ja-JP" dirty="0"/>
          </a:p>
          <a:p>
            <a:r>
              <a:rPr kumimoji="1" lang="ja-JP" altLang="en-US" dirty="0"/>
              <a:t>気をつけ！れい！</a:t>
            </a:r>
            <a:endParaRPr kumimoji="1" lang="en-US" altLang="ja-JP" dirty="0"/>
          </a:p>
          <a:p>
            <a:r>
              <a:rPr kumimoji="1" lang="ja-JP" altLang="en-US" dirty="0"/>
              <a:t>（３人そろって）</a:t>
            </a:r>
            <a:endParaRPr kumimoji="1" lang="en-US" altLang="ja-JP" dirty="0"/>
          </a:p>
          <a:p>
            <a:r>
              <a:rPr kumimoji="1" lang="ja-JP" altLang="en-US" dirty="0"/>
              <a:t>ありがとうございました。</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19</a:t>
            </a:fld>
            <a:endParaRPr kumimoji="1" lang="ja-JP" altLang="en-US"/>
          </a:p>
        </p:txBody>
      </p:sp>
    </p:spTree>
    <p:extLst>
      <p:ext uri="{BB962C8B-B14F-4D97-AF65-F5344CB8AC3E}">
        <p14:creationId xmlns:p14="http://schemas.microsoft.com/office/powerpoint/2010/main" val="238910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研究目的↓</a:t>
            </a:r>
            <a:endParaRPr kumimoji="1" lang="en-US" altLang="ja-JP" dirty="0"/>
          </a:p>
          <a:p>
            <a:endParaRPr lang="en-US" altLang="ja-JP" dirty="0"/>
          </a:p>
          <a:p>
            <a:r>
              <a:rPr kumimoji="1" lang="ja-JP" altLang="en-US" dirty="0"/>
              <a:t>耶馬溪学では、ゲンジホタルの飼育を続けています。ゲンジボタルの幼虫は、カワニナという巻貝しか食べません。つまり、カワニナがいなければゲンジボタルもいないという、重要不可欠な存在です。↓</a:t>
            </a:r>
            <a:endParaRPr kumimoji="1" lang="en-US" altLang="ja-JP" dirty="0"/>
          </a:p>
          <a:p>
            <a:endParaRPr kumimoji="1" lang="en-US" altLang="ja-JP" dirty="0"/>
          </a:p>
          <a:p>
            <a:r>
              <a:rPr kumimoji="1" lang="ja-JP" altLang="en-US" dirty="0"/>
              <a:t>そこで、私たち耶馬溪学では、この１年間カワニナの生態を調査すること、↓</a:t>
            </a:r>
            <a:endParaRPr kumimoji="1" lang="en-US" altLang="ja-JP" dirty="0"/>
          </a:p>
          <a:p>
            <a:r>
              <a:rPr kumimoji="1" lang="ja-JP" altLang="en-US" dirty="0"/>
              <a:t>そして、カワニナを人工的に飼育できる環境条件を調べてきました。↓</a:t>
            </a:r>
          </a:p>
        </p:txBody>
      </p:sp>
      <p:sp>
        <p:nvSpPr>
          <p:cNvPr id="4" name="スライド番号プレースホルダー 3"/>
          <p:cNvSpPr>
            <a:spLocks noGrp="1"/>
          </p:cNvSpPr>
          <p:nvPr>
            <p:ph type="sldNum" sz="quarter" idx="10"/>
          </p:nvPr>
        </p:nvSpPr>
        <p:spPr/>
        <p:txBody>
          <a:bodyPr/>
          <a:lstStyle/>
          <a:p>
            <a:fld id="{BA0087FE-BA13-4EA8-90D7-4CC1B6C8D179}" type="slidenum">
              <a:rPr kumimoji="1" lang="ja-JP" altLang="en-US" smtClean="0"/>
              <a:t>2</a:t>
            </a:fld>
            <a:endParaRPr kumimoji="1" lang="ja-JP" altLang="en-US" dirty="0"/>
          </a:p>
        </p:txBody>
      </p:sp>
    </p:spTree>
    <p:extLst>
      <p:ext uri="{BB962C8B-B14F-4D97-AF65-F5344CB8AC3E}">
        <p14:creationId xmlns:p14="http://schemas.microsoft.com/office/powerpoint/2010/main" val="4000357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まず、耶馬溪周辺のカワニナの生態調査についてです。</a:t>
            </a:r>
            <a:endParaRPr kumimoji="1" lang="en-US" altLang="ja-JP" dirty="0"/>
          </a:p>
          <a:p>
            <a:endParaRPr kumimoji="1" lang="en-US" altLang="ja-JP" dirty="0"/>
          </a:p>
          <a:p>
            <a:r>
              <a:rPr kumimoji="1" lang="ja-JP" altLang="en-US" dirty="0"/>
              <a:t>紅葉祭で発表したあとも、調査場所を増やしていっています。↓</a:t>
            </a:r>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3</a:t>
            </a:fld>
            <a:endParaRPr kumimoji="1" lang="ja-JP" altLang="en-US"/>
          </a:p>
        </p:txBody>
      </p:sp>
    </p:spTree>
    <p:extLst>
      <p:ext uri="{BB962C8B-B14F-4D97-AF65-F5344CB8AC3E}">
        <p14:creationId xmlns:p14="http://schemas.microsoft.com/office/powerpoint/2010/main" val="36967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この写真は、耶馬溪校の　</a:t>
            </a:r>
          </a:p>
          <a:p>
            <a:r>
              <a:rPr kumimoji="1" lang="ja-JP" altLang="en-US" dirty="0"/>
              <a:t>しゅうへん　を見たものです。</a:t>
            </a:r>
            <a:endParaRPr kumimoji="1" lang="en-US" altLang="ja-JP" dirty="0"/>
          </a:p>
          <a:p>
            <a:r>
              <a:rPr kumimoji="1" lang="ja-JP" altLang="en-US" dirty="0"/>
              <a:t>耶馬溪学では、徒歩</a:t>
            </a:r>
            <a:r>
              <a:rPr kumimoji="1" lang="en-US" altLang="ja-JP" dirty="0"/>
              <a:t>(</a:t>
            </a:r>
            <a:r>
              <a:rPr kumimoji="1" lang="ja-JP" altLang="en-US" dirty="0" err="1"/>
              <a:t>とほ</a:t>
            </a:r>
            <a:r>
              <a:rPr kumimoji="1" lang="en-US" altLang="ja-JP" dirty="0"/>
              <a:t>)</a:t>
            </a:r>
            <a:r>
              <a:rPr kumimoji="1" lang="ja-JP" altLang="en-US" dirty="0"/>
              <a:t>で</a:t>
            </a:r>
          </a:p>
          <a:p>
            <a:r>
              <a:rPr kumimoji="1" lang="ja-JP" altLang="en-US" dirty="0"/>
              <a:t>まわれる場所を調べました。</a:t>
            </a:r>
          </a:p>
          <a:p>
            <a:endParaRPr kumimoji="1" lang="en-US" altLang="ja-JP" dirty="0"/>
          </a:p>
          <a:p>
            <a:r>
              <a:rPr kumimoji="1" lang="ja-JP" altLang="en-US" dirty="0"/>
              <a:t>丸や三角のしるしは、</a:t>
            </a:r>
          </a:p>
          <a:p>
            <a:r>
              <a:rPr kumimoji="1" lang="ja-JP" altLang="en-US" dirty="0"/>
              <a:t>今年度</a:t>
            </a:r>
            <a:r>
              <a:rPr kumimoji="1" lang="en-US" altLang="ja-JP" dirty="0"/>
              <a:t>(</a:t>
            </a:r>
            <a:r>
              <a:rPr kumimoji="1" lang="ja-JP" altLang="en-US" dirty="0"/>
              <a:t>こんねんど）カワニナがいることをかくにん　できた場所です。</a:t>
            </a:r>
            <a:endParaRPr kumimoji="1" lang="en-US" altLang="ja-JP" dirty="0"/>
          </a:p>
          <a:p>
            <a:r>
              <a:rPr kumimoji="1" lang="ja-JP" altLang="en-US" dirty="0"/>
              <a:t>カワニナがいない場所の方が</a:t>
            </a:r>
          </a:p>
          <a:p>
            <a:r>
              <a:rPr kumimoji="1" lang="ja-JP" altLang="en-US" dirty="0"/>
              <a:t>圧倒的</a:t>
            </a:r>
            <a:r>
              <a:rPr kumimoji="1" lang="en-US" altLang="ja-JP" dirty="0"/>
              <a:t>(</a:t>
            </a:r>
            <a:r>
              <a:rPr kumimoji="1" lang="ja-JP" altLang="en-US" dirty="0"/>
              <a:t>あっとうてき）</a:t>
            </a:r>
          </a:p>
          <a:p>
            <a:r>
              <a:rPr kumimoji="1" lang="ja-JP" altLang="en-US" dirty="0"/>
              <a:t>に多かったです。↓</a:t>
            </a:r>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4</a:t>
            </a:fld>
            <a:endParaRPr kumimoji="1" lang="ja-JP" altLang="en-US"/>
          </a:p>
        </p:txBody>
      </p:sp>
    </p:spTree>
    <p:extLst>
      <p:ext uri="{BB962C8B-B14F-4D97-AF65-F5344CB8AC3E}">
        <p14:creationId xmlns:p14="http://schemas.microsoft.com/office/powerpoint/2010/main" val="97086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この地図は、</a:t>
            </a:r>
          </a:p>
          <a:p>
            <a:r>
              <a:rPr kumimoji="1" lang="ja-JP" altLang="en-US" dirty="0"/>
              <a:t>水質検査</a:t>
            </a:r>
            <a:r>
              <a:rPr kumimoji="1" lang="en-US" altLang="ja-JP" dirty="0"/>
              <a:t>(</a:t>
            </a:r>
            <a:r>
              <a:rPr kumimoji="1" lang="ja-JP" altLang="en-US" dirty="0"/>
              <a:t>すいしつけんさ</a:t>
            </a:r>
            <a:r>
              <a:rPr kumimoji="1" lang="en-US" altLang="ja-JP" dirty="0"/>
              <a:t>)</a:t>
            </a:r>
            <a:r>
              <a:rPr kumimoji="1" lang="ja-JP" altLang="en-US" dirty="0"/>
              <a:t>などをおこなった、地点</a:t>
            </a:r>
            <a:r>
              <a:rPr kumimoji="1" lang="en-US" altLang="ja-JP" dirty="0"/>
              <a:t>(</a:t>
            </a:r>
            <a:r>
              <a:rPr kumimoji="1" lang="ja-JP" altLang="en-US" dirty="0"/>
              <a:t>ちてん</a:t>
            </a:r>
            <a:r>
              <a:rPr kumimoji="1" lang="en-US" altLang="ja-JP" dirty="0"/>
              <a:t>)</a:t>
            </a:r>
            <a:r>
              <a:rPr kumimoji="1" lang="ja-JP" altLang="en-US" dirty="0"/>
              <a:t>です。↓</a:t>
            </a:r>
          </a:p>
          <a:p>
            <a:endParaRPr kumimoji="1" lang="en-US" altLang="ja-JP" dirty="0"/>
          </a:p>
          <a:p>
            <a:r>
              <a:rPr kumimoji="1" lang="ja-JP" altLang="en-US" dirty="0"/>
              <a:t>１は学校の、かわしも側にある</a:t>
            </a:r>
          </a:p>
          <a:p>
            <a:r>
              <a:rPr kumimoji="1" lang="ja-JP" altLang="en-US" dirty="0"/>
              <a:t>尾形組</a:t>
            </a:r>
            <a:r>
              <a:rPr kumimoji="1" lang="en-US" altLang="ja-JP" dirty="0"/>
              <a:t>(</a:t>
            </a:r>
            <a:r>
              <a:rPr kumimoji="1" lang="ja-JP" altLang="en-US" dirty="0"/>
              <a:t>おがた</a:t>
            </a:r>
            <a:r>
              <a:rPr kumimoji="1" lang="ja-JP" altLang="en-US" dirty="0" err="1"/>
              <a:t>ぐみ</a:t>
            </a:r>
            <a:r>
              <a:rPr kumimoji="1" lang="en-US" altLang="ja-JP" dirty="0"/>
              <a:t>)</a:t>
            </a:r>
            <a:r>
              <a:rPr kumimoji="1" lang="ja-JP" altLang="en-US" dirty="0"/>
              <a:t>の前です。↓</a:t>
            </a:r>
          </a:p>
          <a:p>
            <a:endParaRPr kumimoji="1" lang="en-US" altLang="ja-JP" dirty="0"/>
          </a:p>
          <a:p>
            <a:r>
              <a:rPr kumimoji="1" lang="ja-JP" altLang="en-US" dirty="0"/>
              <a:t>２は、かわかみ側に</a:t>
            </a:r>
            <a:r>
              <a:rPr kumimoji="1" lang="en-US" altLang="ja-JP" dirty="0"/>
              <a:t>200</a:t>
            </a:r>
            <a:r>
              <a:rPr kumimoji="1" lang="ja-JP" altLang="en-US" dirty="0"/>
              <a:t>ｍほど行った　ところにある水路です。↓</a:t>
            </a:r>
          </a:p>
          <a:p>
            <a:endParaRPr kumimoji="1" lang="en-US" altLang="ja-JP" dirty="0"/>
          </a:p>
          <a:p>
            <a:r>
              <a:rPr kumimoji="1" lang="ja-JP" altLang="en-US" dirty="0"/>
              <a:t>３は、グランドの横にある</a:t>
            </a:r>
          </a:p>
          <a:p>
            <a:r>
              <a:rPr kumimoji="1" lang="ja-JP" altLang="en-US" dirty="0"/>
              <a:t>みんか　の池です。↓　</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5</a:t>
            </a:fld>
            <a:endParaRPr kumimoji="1" lang="ja-JP" altLang="en-US"/>
          </a:p>
        </p:txBody>
      </p:sp>
    </p:spTree>
    <p:extLst>
      <p:ext uri="{BB962C8B-B14F-4D97-AF65-F5344CB8AC3E}">
        <p14:creationId xmlns:p14="http://schemas.microsoft.com/office/powerpoint/2010/main" val="275659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それぞれの　ちょうさちてん　</a:t>
            </a:r>
          </a:p>
          <a:p>
            <a:r>
              <a:rPr kumimoji="1" lang="ja-JP" altLang="en-US" dirty="0"/>
              <a:t>の説明をします。</a:t>
            </a:r>
          </a:p>
          <a:p>
            <a:endParaRPr kumimoji="1" lang="en-US" altLang="ja-JP" dirty="0"/>
          </a:p>
          <a:p>
            <a:r>
              <a:rPr kumimoji="1" lang="ja-JP" altLang="en-US" dirty="0"/>
              <a:t>まず１の</a:t>
            </a:r>
          </a:p>
          <a:p>
            <a:r>
              <a:rPr kumimoji="1" lang="ja-JP" altLang="en-US" dirty="0"/>
              <a:t>尾形組（おがたぐみ）まえ　です。</a:t>
            </a:r>
          </a:p>
          <a:p>
            <a:endParaRPr kumimoji="1" lang="en-US" altLang="ja-JP" dirty="0"/>
          </a:p>
          <a:p>
            <a:r>
              <a:rPr kumimoji="1" lang="ja-JP" altLang="en-US" dirty="0"/>
              <a:t>道沿い</a:t>
            </a:r>
            <a:r>
              <a:rPr kumimoji="1" lang="en-US" altLang="ja-JP" dirty="0"/>
              <a:t>(</a:t>
            </a:r>
            <a:r>
              <a:rPr kumimoji="1" lang="ja-JP" altLang="en-US" dirty="0"/>
              <a:t>みちぞい</a:t>
            </a:r>
            <a:r>
              <a:rPr kumimoji="1" lang="en-US" altLang="ja-JP" dirty="0"/>
              <a:t>)</a:t>
            </a:r>
            <a:r>
              <a:rPr kumimoji="1" lang="ja-JP" altLang="en-US" dirty="0"/>
              <a:t>にコンクリートが広がった場所です。↓</a:t>
            </a:r>
          </a:p>
          <a:p>
            <a:endParaRPr kumimoji="1" lang="en-US" altLang="ja-JP" dirty="0"/>
          </a:p>
          <a:p>
            <a:r>
              <a:rPr kumimoji="1" lang="ja-JP" altLang="en-US" dirty="0"/>
              <a:t>山、ぎわから　水がしみでていて、その上にうすく　</a:t>
            </a:r>
          </a:p>
          <a:p>
            <a:r>
              <a:rPr kumimoji="1" lang="ja-JP" altLang="en-US" dirty="0"/>
              <a:t>泥（どろ）が、たまっています。</a:t>
            </a:r>
          </a:p>
          <a:p>
            <a:endParaRPr kumimoji="1" lang="en-US" altLang="ja-JP" dirty="0"/>
          </a:p>
          <a:p>
            <a:r>
              <a:rPr kumimoji="1" lang="ja-JP" altLang="en-US" dirty="0"/>
              <a:t>おちば　もたくさんあり、　</a:t>
            </a:r>
          </a:p>
          <a:p>
            <a:r>
              <a:rPr kumimoji="1" lang="ja-JP" altLang="en-US" dirty="0"/>
              <a:t>その間に、</a:t>
            </a:r>
            <a:endParaRPr kumimoji="1" lang="en-US" altLang="ja-JP" dirty="0"/>
          </a:p>
          <a:p>
            <a:r>
              <a:rPr kumimoji="1" lang="ja-JP" altLang="en-US" dirty="0"/>
              <a:t>カワニナがいました。↓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6</a:t>
            </a:fld>
            <a:endParaRPr kumimoji="1" lang="ja-JP" altLang="en-US"/>
          </a:p>
        </p:txBody>
      </p:sp>
    </p:spTree>
    <p:extLst>
      <p:ext uri="{BB962C8B-B14F-4D97-AF65-F5344CB8AC3E}">
        <p14:creationId xmlns:p14="http://schemas.microsoft.com/office/powerpoint/2010/main" val="107254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次に戸原水路です。↓</a:t>
            </a:r>
          </a:p>
          <a:p>
            <a:endParaRPr kumimoji="1" lang="en-US" altLang="ja-JP" dirty="0"/>
          </a:p>
          <a:p>
            <a:r>
              <a:rPr kumimoji="1" lang="ja-JP" altLang="en-US" dirty="0"/>
              <a:t>田んぼと家が混ざっている場所です。</a:t>
            </a:r>
          </a:p>
          <a:p>
            <a:endParaRPr kumimoji="1" lang="en-US" altLang="ja-JP" dirty="0"/>
          </a:p>
          <a:p>
            <a:r>
              <a:rPr kumimoji="1" lang="ja-JP" altLang="en-US" dirty="0"/>
              <a:t>その間に小さな水路が何本かあり、２ｃｍくらいの深さの水で、チョロチョロと流れています。</a:t>
            </a:r>
          </a:p>
          <a:p>
            <a:endParaRPr kumimoji="1" lang="en-US" altLang="ja-JP" dirty="0"/>
          </a:p>
          <a:p>
            <a:r>
              <a:rPr kumimoji="1" lang="ja-JP" altLang="en-US" dirty="0"/>
              <a:t>それぞれにカワニナがいました。</a:t>
            </a:r>
            <a:endParaRPr kumimoji="1" lang="en-US" altLang="ja-JP" dirty="0"/>
          </a:p>
          <a:p>
            <a:r>
              <a:rPr kumimoji="1" lang="ja-JP" altLang="en-US" dirty="0"/>
              <a:t>水路内の石にはコケが</a:t>
            </a:r>
            <a:r>
              <a:rPr kumimoji="1" lang="ja-JP" altLang="en-US" dirty="0" err="1"/>
              <a:t>は</a:t>
            </a:r>
            <a:r>
              <a:rPr kumimoji="1" lang="ja-JP" altLang="en-US" dirty="0"/>
              <a:t>えています。↓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7</a:t>
            </a:fld>
            <a:endParaRPr kumimoji="1" lang="ja-JP" altLang="en-US"/>
          </a:p>
        </p:txBody>
      </p:sp>
    </p:spTree>
    <p:extLst>
      <p:ext uri="{BB962C8B-B14F-4D97-AF65-F5344CB8AC3E}">
        <p14:creationId xmlns:p14="http://schemas.microsoft.com/office/powerpoint/2010/main" val="160542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カ所目は、耶馬溪校グランドの横の民家にある池です。↓</a:t>
            </a:r>
          </a:p>
          <a:p>
            <a:endParaRPr kumimoji="1" lang="en-US" altLang="ja-JP" dirty="0"/>
          </a:p>
          <a:p>
            <a:r>
              <a:rPr kumimoji="1" lang="ja-JP" altLang="en-US" dirty="0"/>
              <a:t>池の持ち主の相良</a:t>
            </a:r>
            <a:r>
              <a:rPr kumimoji="1" lang="en-US" altLang="ja-JP" dirty="0"/>
              <a:t>(</a:t>
            </a:r>
            <a:r>
              <a:rPr kumimoji="1" lang="ja-JP" altLang="en-US" dirty="0"/>
              <a:t>さがら</a:t>
            </a:r>
            <a:r>
              <a:rPr kumimoji="1" lang="en-US" altLang="ja-JP" dirty="0"/>
              <a:t>)</a:t>
            </a:r>
            <a:r>
              <a:rPr kumimoji="1" lang="ja-JP" altLang="en-US" dirty="0" err="1"/>
              <a:t>さんに</a:t>
            </a:r>
            <a:r>
              <a:rPr kumimoji="1" lang="ja-JP" altLang="en-US" dirty="0"/>
              <a:t>伺ったところ、池の水は、山国川の水が柿坂</a:t>
            </a:r>
            <a:r>
              <a:rPr kumimoji="1" lang="en-US" altLang="ja-JP" dirty="0"/>
              <a:t>(</a:t>
            </a:r>
            <a:r>
              <a:rPr kumimoji="1" lang="ja-JP" altLang="en-US" dirty="0"/>
              <a:t>かき</a:t>
            </a:r>
            <a:r>
              <a:rPr kumimoji="1" lang="ja-JP" altLang="en-US" dirty="0" err="1"/>
              <a:t>さか</a:t>
            </a:r>
            <a:r>
              <a:rPr kumimoji="1" lang="en-US" altLang="ja-JP" dirty="0"/>
              <a:t>)</a:t>
            </a:r>
            <a:r>
              <a:rPr kumimoji="1" lang="ja-JP" altLang="en-US" dirty="0"/>
              <a:t>で</a:t>
            </a:r>
          </a:p>
          <a:p>
            <a:r>
              <a:rPr kumimoji="1" lang="ja-JP" altLang="en-US" dirty="0"/>
              <a:t>取水</a:t>
            </a:r>
            <a:r>
              <a:rPr kumimoji="1" lang="en-US" altLang="ja-JP" dirty="0"/>
              <a:t>(</a:t>
            </a:r>
            <a:r>
              <a:rPr kumimoji="1" lang="ja-JP" altLang="en-US" dirty="0"/>
              <a:t>しゅすい</a:t>
            </a:r>
            <a:r>
              <a:rPr kumimoji="1" lang="en-US" altLang="ja-JP" dirty="0"/>
              <a:t>)</a:t>
            </a:r>
            <a:r>
              <a:rPr kumimoji="1" lang="ja-JP" altLang="en-US" dirty="0"/>
              <a:t>され、</a:t>
            </a:r>
          </a:p>
          <a:p>
            <a:r>
              <a:rPr kumimoji="1" lang="ja-JP" altLang="en-US" dirty="0"/>
              <a:t>そこから水路で送られてきたものだそうです。</a:t>
            </a:r>
          </a:p>
          <a:p>
            <a:endParaRPr kumimoji="1" lang="en-US" altLang="ja-JP" dirty="0"/>
          </a:p>
          <a:p>
            <a:r>
              <a:rPr kumimoji="1" lang="ja-JP" altLang="en-US" dirty="0"/>
              <a:t>深さは３０</a:t>
            </a:r>
            <a:r>
              <a:rPr kumimoji="1" lang="en-US" altLang="ja-JP" dirty="0"/>
              <a:t>cm</a:t>
            </a:r>
            <a:r>
              <a:rPr kumimoji="1" lang="ja-JP" altLang="en-US" dirty="0"/>
              <a:t>位で、池の底にうすく砂があり、カワニナがはったあとが、たくさんありました。</a:t>
            </a:r>
            <a:endParaRPr kumimoji="1" lang="en-US" altLang="ja-JP" dirty="0"/>
          </a:p>
          <a:p>
            <a:r>
              <a:rPr kumimoji="1" lang="ja-JP" altLang="en-US" dirty="0"/>
              <a:t>砂の上、壁、岩にたくさんのカワニナがいました。↓</a:t>
            </a:r>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8</a:t>
            </a:fld>
            <a:endParaRPr kumimoji="1" lang="ja-JP" altLang="en-US"/>
          </a:p>
        </p:txBody>
      </p:sp>
    </p:spTree>
    <p:extLst>
      <p:ext uri="{BB962C8B-B14F-4D97-AF65-F5344CB8AC3E}">
        <p14:creationId xmlns:p14="http://schemas.microsoft.com/office/powerpoint/2010/main" val="58305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次に各調査地点の水質検査の結果です。</a:t>
            </a:r>
            <a:endParaRPr kumimoji="1" lang="en-US" altLang="ja-JP" dirty="0"/>
          </a:p>
          <a:p>
            <a:r>
              <a:rPr kumimoji="1" lang="ja-JP" altLang="en-US" dirty="0"/>
              <a:t>比較のために、↓</a:t>
            </a:r>
          </a:p>
          <a:p>
            <a:endParaRPr kumimoji="1" lang="en-US" altLang="ja-JP" dirty="0"/>
          </a:p>
          <a:p>
            <a:r>
              <a:rPr kumimoji="1" lang="ja-JP" altLang="en-US" dirty="0"/>
              <a:t>水道水のくみ置き、カワニナがたくさんいた平田城のデータを示しています。</a:t>
            </a:r>
          </a:p>
          <a:p>
            <a:endParaRPr kumimoji="1" lang="en-US" altLang="ja-JP" dirty="0"/>
          </a:p>
          <a:p>
            <a:r>
              <a:rPr kumimoji="1" lang="ja-JP" altLang="en-US" dirty="0"/>
              <a:t>今回の調査地点３カ所ともに、ほとんどの項目で、きれいな水であるということを示しています。</a:t>
            </a:r>
          </a:p>
          <a:p>
            <a:endParaRPr kumimoji="1" lang="en-US" altLang="ja-JP" dirty="0"/>
          </a:p>
          <a:p>
            <a:r>
              <a:rPr kumimoji="1" lang="en-US" altLang="ja-JP" dirty="0"/>
              <a:t>COD</a:t>
            </a:r>
            <a:r>
              <a:rPr kumimoji="1" lang="ja-JP" altLang="en-US" dirty="0"/>
              <a:t>化学的酸素要求量が、尾形組前と戸原水路で、</a:t>
            </a:r>
          </a:p>
          <a:p>
            <a:r>
              <a:rPr kumimoji="1" lang="ja-JP" altLang="en-US" dirty="0"/>
              <a:t>高い結果になっています。</a:t>
            </a:r>
          </a:p>
          <a:p>
            <a:endParaRPr kumimoji="1" lang="en-US" altLang="ja-JP" dirty="0"/>
          </a:p>
          <a:p>
            <a:r>
              <a:rPr kumimoji="1" lang="ja-JP" altLang="en-US" dirty="0"/>
              <a:t>これは、</a:t>
            </a:r>
            <a:r>
              <a:rPr kumimoji="1" lang="en-US" altLang="ja-JP" dirty="0"/>
              <a:t>2</a:t>
            </a:r>
            <a:r>
              <a:rPr kumimoji="1" lang="ja-JP" altLang="en-US" dirty="0"/>
              <a:t>カ所とも水が</a:t>
            </a:r>
          </a:p>
          <a:p>
            <a:r>
              <a:rPr kumimoji="1" lang="ja-JP" altLang="en-US" dirty="0"/>
              <a:t>少なめで、泥の割合が多いので、有機物の分解に多くの酸素が使われるため、だと考えています。↓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066993E-D6B5-4DD0-95D8-A7EDE959CF66}" type="slidenum">
              <a:rPr kumimoji="1" lang="ja-JP" altLang="en-US" smtClean="0"/>
              <a:t>9</a:t>
            </a:fld>
            <a:endParaRPr kumimoji="1" lang="ja-JP" altLang="en-US"/>
          </a:p>
        </p:txBody>
      </p:sp>
    </p:spTree>
    <p:extLst>
      <p:ext uri="{BB962C8B-B14F-4D97-AF65-F5344CB8AC3E}">
        <p14:creationId xmlns:p14="http://schemas.microsoft.com/office/powerpoint/2010/main" val="326082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345159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184732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51344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90685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61351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3638378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1932958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313735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733033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139006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F389A59-942D-4468-AC3F-1923E37D5BB6}" type="datetimeFigureOut">
              <a:rPr kumimoji="1" lang="ja-JP" altLang="en-US" smtClean="0"/>
              <a:t>2023/3/28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3412099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89A59-942D-4468-AC3F-1923E37D5BB6}" type="datetimeFigureOut">
              <a:rPr kumimoji="1" lang="ja-JP" altLang="en-US" smtClean="0"/>
              <a:t>2023/3/28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68ED4-7CD2-4AF7-9878-BD4390A6D928}" type="slidenum">
              <a:rPr kumimoji="1" lang="ja-JP" altLang="en-US" smtClean="0"/>
              <a:t>‹#›</a:t>
            </a:fld>
            <a:endParaRPr kumimoji="1" lang="ja-JP" altLang="en-US"/>
          </a:p>
        </p:txBody>
      </p:sp>
    </p:spTree>
    <p:extLst>
      <p:ext uri="{BB962C8B-B14F-4D97-AF65-F5344CB8AC3E}">
        <p14:creationId xmlns:p14="http://schemas.microsoft.com/office/powerpoint/2010/main" val="1864738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88869" y="757645"/>
            <a:ext cx="7019108" cy="523220"/>
          </a:xfrm>
          <a:prstGeom prst="rect">
            <a:avLst/>
          </a:prstGeom>
          <a:noFill/>
        </p:spPr>
        <p:txBody>
          <a:bodyPr wrap="square" rtlCol="0">
            <a:spAutoFit/>
          </a:bodyPr>
          <a:lstStyle/>
          <a:p>
            <a:r>
              <a:rPr lang="ja-JP" altLang="en-US" sz="2800" dirty="0"/>
              <a:t>令和４年度　耶馬溪学　成果発表</a:t>
            </a:r>
            <a:endParaRPr kumimoji="1" lang="ja-JP" altLang="en-US" sz="2800" dirty="0"/>
          </a:p>
        </p:txBody>
      </p:sp>
      <p:sp>
        <p:nvSpPr>
          <p:cNvPr id="7" name="正方形/長方形 2">
            <a:extLst>
              <a:ext uri="{FF2B5EF4-FFF2-40B4-BE49-F238E27FC236}">
                <a16:creationId xmlns:a16="http://schemas.microsoft.com/office/drawing/2014/main" id="{77ACBE8C-C0B2-1FC6-8394-1D9FB85FCF94}"/>
              </a:ext>
            </a:extLst>
          </p:cNvPr>
          <p:cNvSpPr/>
          <p:nvPr/>
        </p:nvSpPr>
        <p:spPr>
          <a:xfrm>
            <a:off x="95250" y="1280865"/>
            <a:ext cx="12001500" cy="343783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ts val="7000"/>
              </a:lnSpc>
            </a:pPr>
            <a:r>
              <a:rPr kumimoji="1" lang="ja-JP" altLang="en-US" sz="4000" dirty="0">
                <a:latin typeface="ＤＦ特太ゴシック体" panose="020B0509000000000000" pitchFamily="49" charset="-128"/>
                <a:ea typeface="ＤＦ特太ゴシック体" panose="020B0509000000000000" pitchFamily="49" charset="-128"/>
              </a:rPr>
              <a:t>カワニナの人工飼育に向けて、新たなる挑戦！</a:t>
            </a:r>
            <a:r>
              <a:rPr lang="en-US" altLang="ja-JP" sz="4000" dirty="0">
                <a:latin typeface="ＤＦ特太ゴシック体" panose="020B0509000000000000" pitchFamily="49" charset="-128"/>
                <a:ea typeface="ＤＦ特太ゴシック体" panose="020B0509000000000000" pitchFamily="49" charset="-128"/>
              </a:rPr>
              <a:t>2</a:t>
            </a:r>
            <a:endParaRPr kumimoji="1" lang="en-US" altLang="ja-JP" sz="4000" dirty="0">
              <a:latin typeface="ＤＦ特太ゴシック体" panose="020B0509000000000000" pitchFamily="49" charset="-128"/>
              <a:ea typeface="ＤＦ特太ゴシック体" panose="020B0509000000000000" pitchFamily="49" charset="-128"/>
            </a:endParaRPr>
          </a:p>
          <a:p>
            <a:pPr algn="ctr">
              <a:lnSpc>
                <a:spcPts val="7000"/>
              </a:lnSpc>
            </a:pPr>
            <a:r>
              <a:rPr kumimoji="1" lang="ja-JP" altLang="en-US" sz="3600" dirty="0">
                <a:latin typeface="ＤＦ平成明朝体W7" panose="02020709000000000000" pitchFamily="17" charset="-128"/>
                <a:ea typeface="ＤＦ平成明朝体W7" panose="02020709000000000000" pitchFamily="17" charset="-128"/>
              </a:rPr>
              <a:t>～ゲンジホタルが舞う里作りのために～</a:t>
            </a:r>
          </a:p>
        </p:txBody>
      </p:sp>
    </p:spTree>
    <p:extLst>
      <p:ext uri="{BB962C8B-B14F-4D97-AF65-F5344CB8AC3E}">
        <p14:creationId xmlns:p14="http://schemas.microsoft.com/office/powerpoint/2010/main" val="337206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91441" y="446512"/>
            <a:ext cx="7645781"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sz="4000" dirty="0"/>
              <a:t>カワニナはこんな場所にいます</a:t>
            </a:r>
          </a:p>
        </p:txBody>
      </p:sp>
      <p:sp>
        <p:nvSpPr>
          <p:cNvPr id="3" name="テキスト ボックス 2"/>
          <p:cNvSpPr txBox="1"/>
          <p:nvPr/>
        </p:nvSpPr>
        <p:spPr>
          <a:xfrm>
            <a:off x="2290618" y="1819564"/>
            <a:ext cx="7056582" cy="646331"/>
          </a:xfrm>
          <a:prstGeom prst="rect">
            <a:avLst/>
          </a:prstGeom>
          <a:noFill/>
        </p:spPr>
        <p:txBody>
          <a:bodyPr wrap="square" rtlCol="0">
            <a:spAutoFit/>
          </a:bodyPr>
          <a:lstStyle/>
          <a:p>
            <a:r>
              <a:rPr kumimoji="1" lang="ja-JP" altLang="en-US" sz="3600" dirty="0"/>
              <a:t>水質的にはきれいなところ</a:t>
            </a:r>
          </a:p>
        </p:txBody>
      </p:sp>
      <p:sp>
        <p:nvSpPr>
          <p:cNvPr id="4" name="テキスト ボックス 3"/>
          <p:cNvSpPr txBox="1"/>
          <p:nvPr/>
        </p:nvSpPr>
        <p:spPr>
          <a:xfrm>
            <a:off x="2309091" y="2955659"/>
            <a:ext cx="7167418" cy="646331"/>
          </a:xfrm>
          <a:prstGeom prst="rect">
            <a:avLst/>
          </a:prstGeom>
          <a:noFill/>
        </p:spPr>
        <p:txBody>
          <a:bodyPr wrap="square" rtlCol="0">
            <a:spAutoFit/>
          </a:bodyPr>
          <a:lstStyle/>
          <a:p>
            <a:r>
              <a:rPr kumimoji="1" lang="ja-JP" altLang="en-US" sz="3600" dirty="0"/>
              <a:t>緩やかな流れが常にあるところ</a:t>
            </a:r>
          </a:p>
        </p:txBody>
      </p:sp>
      <p:sp>
        <p:nvSpPr>
          <p:cNvPr id="5" name="テキスト ボックス 4"/>
          <p:cNvSpPr txBox="1"/>
          <p:nvPr/>
        </p:nvSpPr>
        <p:spPr>
          <a:xfrm>
            <a:off x="2309091" y="5104739"/>
            <a:ext cx="8248073" cy="646331"/>
          </a:xfrm>
          <a:prstGeom prst="rect">
            <a:avLst/>
          </a:prstGeom>
          <a:noFill/>
        </p:spPr>
        <p:txBody>
          <a:bodyPr wrap="square" rtlCol="0">
            <a:spAutoFit/>
          </a:bodyPr>
          <a:lstStyle/>
          <a:p>
            <a:r>
              <a:rPr kumimoji="1" lang="ja-JP" altLang="en-US" sz="3600" dirty="0"/>
              <a:t>泥や砂が薄く底にある・岩にはりつく</a:t>
            </a:r>
          </a:p>
        </p:txBody>
      </p:sp>
      <p:sp>
        <p:nvSpPr>
          <p:cNvPr id="6" name="テキスト ボックス 5"/>
          <p:cNvSpPr txBox="1"/>
          <p:nvPr/>
        </p:nvSpPr>
        <p:spPr>
          <a:xfrm>
            <a:off x="2309090" y="4030199"/>
            <a:ext cx="8130309" cy="646331"/>
          </a:xfrm>
          <a:prstGeom prst="rect">
            <a:avLst/>
          </a:prstGeom>
          <a:noFill/>
        </p:spPr>
        <p:txBody>
          <a:bodyPr wrap="square" rtlCol="0">
            <a:spAutoFit/>
          </a:bodyPr>
          <a:lstStyle/>
          <a:p>
            <a:r>
              <a:rPr kumimoji="1" lang="ja-JP" altLang="en-US" sz="3600" dirty="0"/>
              <a:t>染み出た水が流れる～３０</a:t>
            </a:r>
            <a:r>
              <a:rPr kumimoji="1" lang="en-US" altLang="ja-JP" sz="3600" dirty="0"/>
              <a:t>cm</a:t>
            </a:r>
            <a:r>
              <a:rPr kumimoji="1" lang="ja-JP" altLang="en-US" sz="3600" dirty="0"/>
              <a:t>位の深さ</a:t>
            </a:r>
          </a:p>
        </p:txBody>
      </p:sp>
    </p:spTree>
    <p:extLst>
      <p:ext uri="{BB962C8B-B14F-4D97-AF65-F5344CB8AC3E}">
        <p14:creationId xmlns:p14="http://schemas.microsoft.com/office/powerpoint/2010/main" val="39814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26910" y="2966149"/>
            <a:ext cx="682509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3600" dirty="0"/>
              <a:t>マイカワニナ水槽　Ｐａｒｔ</a:t>
            </a:r>
            <a:r>
              <a:rPr kumimoji="1" lang="en-US" altLang="ja-JP" sz="3600" dirty="0"/>
              <a:t>Ⅱ</a:t>
            </a:r>
            <a:endParaRPr kumimoji="1" lang="ja-JP" altLang="en-US" sz="3600" dirty="0"/>
          </a:p>
        </p:txBody>
      </p:sp>
      <p:sp>
        <p:nvSpPr>
          <p:cNvPr id="3" name="テキスト ボックス 2"/>
          <p:cNvSpPr txBox="1"/>
          <p:nvPr/>
        </p:nvSpPr>
        <p:spPr>
          <a:xfrm>
            <a:off x="1905864" y="935518"/>
            <a:ext cx="7356252" cy="144655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4400" dirty="0"/>
              <a:t>３．カワニナの人工飼育に</a:t>
            </a:r>
            <a:endParaRPr kumimoji="1" lang="en-US" altLang="ja-JP" sz="4400" dirty="0"/>
          </a:p>
          <a:p>
            <a:r>
              <a:rPr kumimoji="1" lang="ja-JP" altLang="en-US" sz="4400" dirty="0"/>
              <a:t>　　必要な条件を調査</a:t>
            </a:r>
          </a:p>
        </p:txBody>
      </p:sp>
      <p:sp>
        <p:nvSpPr>
          <p:cNvPr id="4" name="四角形吹き出し 3"/>
          <p:cNvSpPr/>
          <p:nvPr/>
        </p:nvSpPr>
        <p:spPr>
          <a:xfrm>
            <a:off x="2918690" y="4719781"/>
            <a:ext cx="5578765" cy="1717964"/>
          </a:xfrm>
          <a:prstGeom prst="wedgeRectCallout">
            <a:avLst>
              <a:gd name="adj1" fmla="val -23461"/>
              <a:gd name="adj2" fmla="val -93129"/>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3200" dirty="0"/>
              <a:t>・カワニナの長期生存</a:t>
            </a:r>
            <a:endParaRPr kumimoji="1" lang="en-US" altLang="ja-JP" sz="3200" dirty="0"/>
          </a:p>
          <a:p>
            <a:r>
              <a:rPr kumimoji="1" lang="ja-JP" altLang="en-US" sz="3200" dirty="0"/>
              <a:t>・稚貝をたくさん産ませる</a:t>
            </a:r>
            <a:endParaRPr kumimoji="1" lang="en-US" altLang="ja-JP" sz="3200" dirty="0"/>
          </a:p>
          <a:p>
            <a:r>
              <a:rPr kumimoji="1" lang="ja-JP" altLang="en-US" sz="3200" dirty="0"/>
              <a:t>・カワニナを取り出しやすい</a:t>
            </a:r>
          </a:p>
        </p:txBody>
      </p:sp>
    </p:spTree>
    <p:extLst>
      <p:ext uri="{BB962C8B-B14F-4D97-AF65-F5344CB8AC3E}">
        <p14:creationId xmlns:p14="http://schemas.microsoft.com/office/powerpoint/2010/main" val="391450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387273" y="406399"/>
            <a:ext cx="317730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600" dirty="0"/>
              <a:t>橘　作成水槽</a:t>
            </a: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7116" r="2735" b="28074"/>
          <a:stretch/>
        </p:blipFill>
        <p:spPr>
          <a:xfrm>
            <a:off x="2384031" y="1231900"/>
            <a:ext cx="7547829" cy="5079999"/>
          </a:xfrm>
          <a:prstGeom prst="rect">
            <a:avLst/>
          </a:prstGeom>
        </p:spPr>
        <p:style>
          <a:lnRef idx="2">
            <a:schemeClr val="dk1"/>
          </a:lnRef>
          <a:fillRef idx="1">
            <a:schemeClr val="lt1"/>
          </a:fillRef>
          <a:effectRef idx="0">
            <a:schemeClr val="dk1"/>
          </a:effectRef>
          <a:fontRef idx="minor">
            <a:schemeClr val="dk1"/>
          </a:fontRef>
        </p:style>
      </p:pic>
      <p:sp>
        <p:nvSpPr>
          <p:cNvPr id="2" name="円形吹き出し 1"/>
          <p:cNvSpPr/>
          <p:nvPr/>
        </p:nvSpPr>
        <p:spPr>
          <a:xfrm>
            <a:off x="8976591" y="1893023"/>
            <a:ext cx="3112654" cy="2259877"/>
          </a:xfrm>
          <a:prstGeom prst="wedgeEllipseCallout">
            <a:avLst>
              <a:gd name="adj1" fmla="val -68899"/>
              <a:gd name="adj2" fmla="val 36082"/>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t>半年前に作成した</a:t>
            </a:r>
            <a:r>
              <a:rPr kumimoji="1" lang="en-US" altLang="ja-JP" sz="3200" dirty="0" err="1"/>
              <a:t>PartⅠ</a:t>
            </a:r>
            <a:r>
              <a:rPr kumimoji="1" lang="ja-JP" altLang="en-US" sz="3200" dirty="0"/>
              <a:t>水槽</a:t>
            </a:r>
          </a:p>
        </p:txBody>
      </p:sp>
      <p:sp>
        <p:nvSpPr>
          <p:cNvPr id="6" name="角丸四角形吹き出し 5"/>
          <p:cNvSpPr/>
          <p:nvPr/>
        </p:nvSpPr>
        <p:spPr>
          <a:xfrm>
            <a:off x="0" y="4838699"/>
            <a:ext cx="3098800" cy="1652369"/>
          </a:xfrm>
          <a:prstGeom prst="wedgeRoundRectCallout">
            <a:avLst>
              <a:gd name="adj1" fmla="val 67768"/>
              <a:gd name="adj2" fmla="val -1025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dirty="0"/>
              <a:t>黒のソイルと稚貝の見分けがつかない。</a:t>
            </a:r>
            <a:endParaRPr kumimoji="1" lang="en-US" altLang="ja-JP" sz="2400" dirty="0"/>
          </a:p>
          <a:p>
            <a:pPr algn="ctr"/>
            <a:r>
              <a:rPr kumimoji="1" lang="ja-JP" altLang="en-US" sz="2400" dirty="0"/>
              <a:t>水質悪化があった。</a:t>
            </a:r>
          </a:p>
        </p:txBody>
      </p:sp>
    </p:spTree>
    <p:extLst>
      <p:ext uri="{BB962C8B-B14F-4D97-AF65-F5344CB8AC3E}">
        <p14:creationId xmlns:p14="http://schemas.microsoft.com/office/powerpoint/2010/main" val="87185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4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03700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19970" y="383021"/>
            <a:ext cx="343592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600" dirty="0"/>
              <a:t>橋本　作成水槽</a:t>
            </a: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15374" r="9494" b="31633"/>
          <a:stretch/>
        </p:blipFill>
        <p:spPr>
          <a:xfrm>
            <a:off x="2408668" y="1264632"/>
            <a:ext cx="7116565" cy="4856768"/>
          </a:xfrm>
          <a:prstGeom prst="rect">
            <a:avLst/>
          </a:prstGeom>
        </p:spPr>
        <p:style>
          <a:lnRef idx="2">
            <a:schemeClr val="dk1"/>
          </a:lnRef>
          <a:fillRef idx="1">
            <a:schemeClr val="lt1"/>
          </a:fillRef>
          <a:effectRef idx="0">
            <a:schemeClr val="dk1"/>
          </a:effectRef>
          <a:fontRef idx="minor">
            <a:schemeClr val="dk1"/>
          </a:fontRef>
        </p:style>
      </p:pic>
      <p:sp>
        <p:nvSpPr>
          <p:cNvPr id="4" name="円形吹き出し 3"/>
          <p:cNvSpPr/>
          <p:nvPr/>
        </p:nvSpPr>
        <p:spPr>
          <a:xfrm>
            <a:off x="8709891" y="1499323"/>
            <a:ext cx="3112654" cy="2259877"/>
          </a:xfrm>
          <a:prstGeom prst="wedgeEllipseCallout">
            <a:avLst>
              <a:gd name="adj1" fmla="val -80175"/>
              <a:gd name="adj2" fmla="val 42621"/>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t>半年前に作成した</a:t>
            </a:r>
            <a:r>
              <a:rPr kumimoji="1" lang="en-US" altLang="ja-JP" sz="3200" dirty="0" err="1"/>
              <a:t>PartⅠ</a:t>
            </a:r>
            <a:r>
              <a:rPr kumimoji="1" lang="ja-JP" altLang="en-US" sz="3200" dirty="0"/>
              <a:t>水槽</a:t>
            </a:r>
          </a:p>
        </p:txBody>
      </p:sp>
      <p:sp>
        <p:nvSpPr>
          <p:cNvPr id="5" name="角丸四角形吹き出し 4"/>
          <p:cNvSpPr/>
          <p:nvPr/>
        </p:nvSpPr>
        <p:spPr>
          <a:xfrm>
            <a:off x="111356" y="4241800"/>
            <a:ext cx="3139844" cy="1460500"/>
          </a:xfrm>
          <a:prstGeom prst="wedgeRoundRectCallout">
            <a:avLst>
              <a:gd name="adj1" fmla="val 74795"/>
              <a:gd name="adj2" fmla="val 2967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2400" dirty="0"/>
              <a:t>砂の中に稚貝が入って取り出せない。</a:t>
            </a:r>
            <a:endParaRPr kumimoji="1" lang="en-US" altLang="ja-JP" sz="2400" dirty="0"/>
          </a:p>
          <a:p>
            <a:r>
              <a:rPr kumimoji="1" lang="ja-JP" altLang="en-US" sz="2400" dirty="0"/>
              <a:t>水質安定に時間が</a:t>
            </a:r>
            <a:endParaRPr kumimoji="1" lang="en-US" altLang="ja-JP" sz="2400" dirty="0"/>
          </a:p>
          <a:p>
            <a:r>
              <a:rPr kumimoji="1" lang="ja-JP" altLang="en-US" sz="2400" dirty="0"/>
              <a:t>かかった。</a:t>
            </a:r>
          </a:p>
        </p:txBody>
      </p:sp>
    </p:spTree>
    <p:extLst>
      <p:ext uri="{BB962C8B-B14F-4D97-AF65-F5344CB8AC3E}">
        <p14:creationId xmlns:p14="http://schemas.microsoft.com/office/powerpoint/2010/main" val="22565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5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51944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101379" y="353580"/>
            <a:ext cx="35467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3600" dirty="0"/>
              <a:t>柚木　作成水槽</a:t>
            </a: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19758" r="3400" b="21343"/>
          <a:stretch/>
        </p:blipFill>
        <p:spPr>
          <a:xfrm>
            <a:off x="2993015" y="1203111"/>
            <a:ext cx="7058891" cy="5419251"/>
          </a:xfrm>
          <a:prstGeom prst="rect">
            <a:avLst/>
          </a:prstGeom>
        </p:spPr>
        <p:style>
          <a:lnRef idx="2">
            <a:schemeClr val="dk1"/>
          </a:lnRef>
          <a:fillRef idx="1">
            <a:schemeClr val="lt1"/>
          </a:fillRef>
          <a:effectRef idx="0">
            <a:schemeClr val="dk1"/>
          </a:effectRef>
          <a:fontRef idx="minor">
            <a:schemeClr val="dk1"/>
          </a:fontRef>
        </p:style>
      </p:pic>
      <p:sp>
        <p:nvSpPr>
          <p:cNvPr id="4" name="円形吹き出し 3"/>
          <p:cNvSpPr/>
          <p:nvPr/>
        </p:nvSpPr>
        <p:spPr>
          <a:xfrm>
            <a:off x="8977746" y="1442595"/>
            <a:ext cx="3112654" cy="2259877"/>
          </a:xfrm>
          <a:prstGeom prst="wedgeEllipseCallout">
            <a:avLst>
              <a:gd name="adj1" fmla="val -80175"/>
              <a:gd name="adj2" fmla="val 42621"/>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t>半年前に作成した</a:t>
            </a:r>
            <a:r>
              <a:rPr kumimoji="1" lang="en-US" altLang="ja-JP" sz="3200" dirty="0" err="1"/>
              <a:t>PartⅠ</a:t>
            </a:r>
            <a:r>
              <a:rPr kumimoji="1" lang="ja-JP" altLang="en-US" sz="3200" dirty="0"/>
              <a:t>水槽</a:t>
            </a:r>
          </a:p>
        </p:txBody>
      </p:sp>
      <p:sp>
        <p:nvSpPr>
          <p:cNvPr id="5" name="角丸四角形吹き出し 4"/>
          <p:cNvSpPr/>
          <p:nvPr/>
        </p:nvSpPr>
        <p:spPr>
          <a:xfrm>
            <a:off x="0" y="4927600"/>
            <a:ext cx="3860800" cy="1694762"/>
          </a:xfrm>
          <a:prstGeom prst="wedgeRoundRectCallout">
            <a:avLst>
              <a:gd name="adj1" fmla="val 72276"/>
              <a:gd name="adj2" fmla="val 1462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2400" dirty="0"/>
              <a:t>稚貝は多く生まれたが、黒のソイルで稚貝がわからない。</a:t>
            </a:r>
            <a:endParaRPr kumimoji="1" lang="en-US" altLang="ja-JP" sz="2400" dirty="0"/>
          </a:p>
        </p:txBody>
      </p:sp>
    </p:spTree>
    <p:extLst>
      <p:ext uri="{BB962C8B-B14F-4D97-AF65-F5344CB8AC3E}">
        <p14:creationId xmlns:p14="http://schemas.microsoft.com/office/powerpoint/2010/main" val="2316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8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64163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13955" y="562264"/>
            <a:ext cx="5980545" cy="584775"/>
          </a:xfrm>
          <a:prstGeom prst="rect">
            <a:avLst/>
          </a:prstGeom>
          <a:noFill/>
        </p:spPr>
        <p:txBody>
          <a:bodyPr wrap="square" rtlCol="0">
            <a:spAutoFit/>
          </a:bodyPr>
          <a:lstStyle/>
          <a:p>
            <a:r>
              <a:rPr kumimoji="1" lang="ja-JP" altLang="en-US" sz="3200" dirty="0"/>
              <a:t>１年間を研究を通して</a:t>
            </a:r>
          </a:p>
        </p:txBody>
      </p:sp>
      <p:sp>
        <p:nvSpPr>
          <p:cNvPr id="4" name="テキスト ボックス 3"/>
          <p:cNvSpPr txBox="1"/>
          <p:nvPr/>
        </p:nvSpPr>
        <p:spPr>
          <a:xfrm>
            <a:off x="1200150" y="1949797"/>
            <a:ext cx="101346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dirty="0"/>
              <a:t>カワニナを育てるのは、難しいと思いました。</a:t>
            </a:r>
          </a:p>
        </p:txBody>
      </p:sp>
      <p:sp>
        <p:nvSpPr>
          <p:cNvPr id="5" name="テキスト ボックス 4"/>
          <p:cNvSpPr txBox="1"/>
          <p:nvPr/>
        </p:nvSpPr>
        <p:spPr>
          <a:xfrm>
            <a:off x="1200150" y="3064505"/>
            <a:ext cx="101346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dirty="0"/>
              <a:t>１年間を通してカワニナは、水の流れや深さなど、とても環境条件が細かいところにいると思いました。</a:t>
            </a:r>
          </a:p>
        </p:txBody>
      </p:sp>
      <p:sp>
        <p:nvSpPr>
          <p:cNvPr id="6" name="テキスト ボックス 5"/>
          <p:cNvSpPr txBox="1"/>
          <p:nvPr/>
        </p:nvSpPr>
        <p:spPr>
          <a:xfrm>
            <a:off x="1200150" y="4610100"/>
            <a:ext cx="1013460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dirty="0"/>
              <a:t>わからないことが多く、手探りが続きました。良い結果をひたすらに次に繋げたいです。それがカワニナにとってもホタルにとっても、良い研究になっていくと思います。</a:t>
            </a:r>
          </a:p>
        </p:txBody>
      </p:sp>
    </p:spTree>
    <p:extLst>
      <p:ext uri="{BB962C8B-B14F-4D97-AF65-F5344CB8AC3E}">
        <p14:creationId xmlns:p14="http://schemas.microsoft.com/office/powerpoint/2010/main" val="42142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762000" y="419100"/>
            <a:ext cx="10655300" cy="2554545"/>
          </a:xfrm>
          <a:prstGeom prst="rect">
            <a:avLst/>
          </a:prstGeom>
          <a:noFill/>
        </p:spPr>
        <p:txBody>
          <a:bodyPr wrap="square" rtlCol="0">
            <a:spAutoFit/>
          </a:bodyPr>
          <a:lstStyle/>
          <a:p>
            <a:r>
              <a:rPr kumimoji="1" lang="ja-JP" altLang="en-US" sz="8000" dirty="0"/>
              <a:t>ご清聴ありがとう</a:t>
            </a:r>
            <a:endParaRPr kumimoji="1" lang="en-US" altLang="ja-JP" sz="8000" dirty="0"/>
          </a:p>
          <a:p>
            <a:r>
              <a:rPr kumimoji="1" lang="ja-JP" altLang="en-US" sz="8000" dirty="0"/>
              <a:t>　　　　ございました</a:t>
            </a: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167" t="-33" r="40667" b="42477"/>
          <a:stretch/>
        </p:blipFill>
        <p:spPr>
          <a:xfrm>
            <a:off x="3086100" y="2971799"/>
            <a:ext cx="4533900" cy="3289301"/>
          </a:xfrm>
          <a:prstGeom prst="rect">
            <a:avLst/>
          </a:prstGeom>
          <a:ln>
            <a:noFill/>
          </a:ln>
          <a:effectLst>
            <a:outerShdw blurRad="190500" algn="tl" rotWithShape="0">
              <a:srgbClr val="000000">
                <a:alpha val="70000"/>
              </a:srgbClr>
            </a:outerShdw>
          </a:effectLst>
        </p:spPr>
      </p:pic>
      <p:sp>
        <p:nvSpPr>
          <p:cNvPr id="4" name="円形吹き出し 3"/>
          <p:cNvSpPr/>
          <p:nvPr/>
        </p:nvSpPr>
        <p:spPr>
          <a:xfrm>
            <a:off x="7620000" y="4421445"/>
            <a:ext cx="2952750" cy="1587500"/>
          </a:xfrm>
          <a:prstGeom prst="wedgeEllipseCallout">
            <a:avLst>
              <a:gd name="adj1" fmla="val -70008"/>
              <a:gd name="adj2" fmla="val -25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カワニナの親子だよ～</a:t>
            </a:r>
          </a:p>
        </p:txBody>
      </p:sp>
    </p:spTree>
    <p:extLst>
      <p:ext uri="{BB962C8B-B14F-4D97-AF65-F5344CB8AC3E}">
        <p14:creationId xmlns:p14="http://schemas.microsoft.com/office/powerpoint/2010/main" val="26325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50631" y="557144"/>
            <a:ext cx="3780693" cy="707886"/>
          </a:xfrm>
          <a:prstGeom prst="rect">
            <a:avLst/>
          </a:prstGeom>
          <a:noFill/>
        </p:spPr>
        <p:txBody>
          <a:bodyPr wrap="square" rtlCol="0">
            <a:spAutoFit/>
          </a:bodyPr>
          <a:lstStyle/>
          <a:p>
            <a:r>
              <a:rPr kumimoji="1" lang="ja-JP" altLang="en-US" sz="4000" dirty="0"/>
              <a:t>１．研究目的</a:t>
            </a:r>
          </a:p>
        </p:txBody>
      </p:sp>
      <p:sp>
        <p:nvSpPr>
          <p:cNvPr id="3" name="テキスト ボックス 2"/>
          <p:cNvSpPr txBox="1"/>
          <p:nvPr/>
        </p:nvSpPr>
        <p:spPr>
          <a:xfrm>
            <a:off x="650631" y="1647881"/>
            <a:ext cx="1085849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4000" dirty="0"/>
              <a:t>ホタルの継続飼育には、カワニナが重要不可欠</a:t>
            </a:r>
          </a:p>
        </p:txBody>
      </p:sp>
      <p:sp>
        <p:nvSpPr>
          <p:cNvPr id="4" name="テキスト ボックス 3"/>
          <p:cNvSpPr txBox="1"/>
          <p:nvPr/>
        </p:nvSpPr>
        <p:spPr>
          <a:xfrm>
            <a:off x="6506307" y="3697191"/>
            <a:ext cx="5328139" cy="144655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4400" dirty="0"/>
              <a:t>カワニナの人工飼育に必要な条件を調査</a:t>
            </a:r>
          </a:p>
        </p:txBody>
      </p:sp>
      <p:sp>
        <p:nvSpPr>
          <p:cNvPr id="5" name="テキスト ボックス 4"/>
          <p:cNvSpPr txBox="1"/>
          <p:nvPr/>
        </p:nvSpPr>
        <p:spPr>
          <a:xfrm>
            <a:off x="360485" y="3697191"/>
            <a:ext cx="5328138"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4400" dirty="0"/>
              <a:t>耶馬溪周辺の</a:t>
            </a:r>
            <a:endParaRPr kumimoji="1" lang="en-US" altLang="ja-JP" sz="4400" dirty="0"/>
          </a:p>
          <a:p>
            <a:r>
              <a:rPr kumimoji="1" lang="ja-JP" altLang="en-US" sz="4400" dirty="0"/>
              <a:t>カワニナの生態調査</a:t>
            </a:r>
          </a:p>
        </p:txBody>
      </p:sp>
      <p:sp>
        <p:nvSpPr>
          <p:cNvPr id="6" name="下矢印 5"/>
          <p:cNvSpPr/>
          <p:nvPr/>
        </p:nvSpPr>
        <p:spPr>
          <a:xfrm>
            <a:off x="2540977" y="2488223"/>
            <a:ext cx="861646" cy="107266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7" name="下矢印 6"/>
          <p:cNvSpPr/>
          <p:nvPr/>
        </p:nvSpPr>
        <p:spPr>
          <a:xfrm>
            <a:off x="8739553" y="2488223"/>
            <a:ext cx="861646" cy="1072662"/>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28550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91382" y="3748013"/>
            <a:ext cx="7505193"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4400" dirty="0"/>
              <a:t>カワニナの調査箇所を広げる</a:t>
            </a:r>
          </a:p>
        </p:txBody>
      </p:sp>
      <p:sp>
        <p:nvSpPr>
          <p:cNvPr id="3" name="テキスト ボックス 2"/>
          <p:cNvSpPr txBox="1"/>
          <p:nvPr/>
        </p:nvSpPr>
        <p:spPr>
          <a:xfrm>
            <a:off x="3279910" y="1120245"/>
            <a:ext cx="5328138"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4400" dirty="0"/>
              <a:t>２．耶馬溪周辺の</a:t>
            </a:r>
            <a:endParaRPr kumimoji="1" lang="en-US" altLang="ja-JP" sz="4400" dirty="0"/>
          </a:p>
          <a:p>
            <a:r>
              <a:rPr kumimoji="1" lang="ja-JP" altLang="en-US" sz="4400" dirty="0"/>
              <a:t>カワニナの生態調査</a:t>
            </a:r>
          </a:p>
        </p:txBody>
      </p:sp>
    </p:spTree>
    <p:extLst>
      <p:ext uri="{BB962C8B-B14F-4D97-AF65-F5344CB8AC3E}">
        <p14:creationId xmlns:p14="http://schemas.microsoft.com/office/powerpoint/2010/main" val="2439919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5881" t="9073" r="14725" b="3453"/>
          <a:stretch/>
        </p:blipFill>
        <p:spPr>
          <a:xfrm>
            <a:off x="0" y="0"/>
            <a:ext cx="12192000" cy="6858000"/>
          </a:xfrm>
          <a:prstGeom prst="rect">
            <a:avLst/>
          </a:prstGeom>
        </p:spPr>
      </p:pic>
      <p:sp>
        <p:nvSpPr>
          <p:cNvPr id="7" name="楕円 6">
            <a:extLst>
              <a:ext uri="{FF2B5EF4-FFF2-40B4-BE49-F238E27FC236}">
                <a16:creationId xmlns:a16="http://schemas.microsoft.com/office/drawing/2014/main" id="{2871E3A6-4386-C24B-871F-098B627AB058}"/>
              </a:ext>
            </a:extLst>
          </p:cNvPr>
          <p:cNvSpPr/>
          <p:nvPr/>
        </p:nvSpPr>
        <p:spPr>
          <a:xfrm flipV="1">
            <a:off x="5290022" y="5499667"/>
            <a:ext cx="455175" cy="4551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楕円 7">
            <a:extLst>
              <a:ext uri="{FF2B5EF4-FFF2-40B4-BE49-F238E27FC236}">
                <a16:creationId xmlns:a16="http://schemas.microsoft.com/office/drawing/2014/main" id="{01495C1C-1977-3D48-B2D3-CA941A3A31F9}"/>
              </a:ext>
            </a:extLst>
          </p:cNvPr>
          <p:cNvSpPr/>
          <p:nvPr/>
        </p:nvSpPr>
        <p:spPr>
          <a:xfrm flipH="1">
            <a:off x="3622123" y="4961351"/>
            <a:ext cx="428067" cy="4280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楕円 9">
            <a:extLst>
              <a:ext uri="{FF2B5EF4-FFF2-40B4-BE49-F238E27FC236}">
                <a16:creationId xmlns:a16="http://schemas.microsoft.com/office/drawing/2014/main" id="{14ED0162-8E1D-8248-9B8B-035385F276D8}"/>
              </a:ext>
            </a:extLst>
          </p:cNvPr>
          <p:cNvSpPr/>
          <p:nvPr/>
        </p:nvSpPr>
        <p:spPr>
          <a:xfrm>
            <a:off x="3114884" y="4687456"/>
            <a:ext cx="428068" cy="4280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三角形 10">
            <a:extLst>
              <a:ext uri="{FF2B5EF4-FFF2-40B4-BE49-F238E27FC236}">
                <a16:creationId xmlns:a16="http://schemas.microsoft.com/office/drawing/2014/main" id="{7E88D5AA-C4D2-A04A-AA93-AC35B9EAB389}"/>
              </a:ext>
            </a:extLst>
          </p:cNvPr>
          <p:cNvSpPr/>
          <p:nvPr/>
        </p:nvSpPr>
        <p:spPr>
          <a:xfrm>
            <a:off x="10960100" y="1041400"/>
            <a:ext cx="298724" cy="260928"/>
          </a:xfrm>
          <a:prstGeom prst="triangle">
            <a:avLst>
              <a:gd name="adj" fmla="val 468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三角形 13">
            <a:extLst>
              <a:ext uri="{FF2B5EF4-FFF2-40B4-BE49-F238E27FC236}">
                <a16:creationId xmlns:a16="http://schemas.microsoft.com/office/drawing/2014/main" id="{0409D8B5-1BA0-6F43-B0D8-31F77285A4F9}"/>
              </a:ext>
            </a:extLst>
          </p:cNvPr>
          <p:cNvSpPr/>
          <p:nvPr/>
        </p:nvSpPr>
        <p:spPr>
          <a:xfrm>
            <a:off x="5586535" y="3736731"/>
            <a:ext cx="317323" cy="32558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6" name="三角形 15">
            <a:extLst>
              <a:ext uri="{FF2B5EF4-FFF2-40B4-BE49-F238E27FC236}">
                <a16:creationId xmlns:a16="http://schemas.microsoft.com/office/drawing/2014/main" id="{7456CFA7-80A6-2B4B-8CC0-9213739EB6AA}"/>
              </a:ext>
            </a:extLst>
          </p:cNvPr>
          <p:cNvSpPr/>
          <p:nvPr/>
        </p:nvSpPr>
        <p:spPr>
          <a:xfrm flipH="1">
            <a:off x="1945391" y="5072238"/>
            <a:ext cx="427814" cy="317180"/>
          </a:xfrm>
          <a:prstGeom prst="triangle">
            <a:avLst>
              <a:gd name="adj" fmla="val 5214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8" name="三角形 17">
            <a:extLst>
              <a:ext uri="{FF2B5EF4-FFF2-40B4-BE49-F238E27FC236}">
                <a16:creationId xmlns:a16="http://schemas.microsoft.com/office/drawing/2014/main" id="{8051BF33-0D65-0B43-A2F6-610E2C29E9AB}"/>
              </a:ext>
            </a:extLst>
          </p:cNvPr>
          <p:cNvSpPr/>
          <p:nvPr/>
        </p:nvSpPr>
        <p:spPr>
          <a:xfrm>
            <a:off x="3976255" y="5529969"/>
            <a:ext cx="376706" cy="30279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
        <p:nvSpPr>
          <p:cNvPr id="12" name="三角形 13">
            <a:extLst>
              <a:ext uri="{FF2B5EF4-FFF2-40B4-BE49-F238E27FC236}">
                <a16:creationId xmlns:a16="http://schemas.microsoft.com/office/drawing/2014/main" id="{0409D8B5-1BA0-6F43-B0D8-31F77285A4F9}"/>
              </a:ext>
            </a:extLst>
          </p:cNvPr>
          <p:cNvSpPr/>
          <p:nvPr/>
        </p:nvSpPr>
        <p:spPr>
          <a:xfrm>
            <a:off x="8063035" y="3103418"/>
            <a:ext cx="317323" cy="32558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a:p>
        </p:txBody>
      </p:sp>
    </p:spTree>
    <p:extLst>
      <p:ext uri="{BB962C8B-B14F-4D97-AF65-F5344CB8AC3E}">
        <p14:creationId xmlns:p14="http://schemas.microsoft.com/office/powerpoint/2010/main" val="382464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265959"/>
            <a:ext cx="12170890" cy="4991352"/>
          </a:xfrm>
          <a:prstGeom prst="rect">
            <a:avLst/>
          </a:prstGeom>
        </p:spPr>
      </p:pic>
      <p:sp>
        <p:nvSpPr>
          <p:cNvPr id="2" name="楕円 1">
            <a:extLst>
              <a:ext uri="{FF2B5EF4-FFF2-40B4-BE49-F238E27FC236}">
                <a16:creationId xmlns:a16="http://schemas.microsoft.com/office/drawing/2014/main" id="{A40D8C54-AA99-074F-93B1-662C2118E72B}"/>
              </a:ext>
            </a:extLst>
          </p:cNvPr>
          <p:cNvSpPr/>
          <p:nvPr/>
        </p:nvSpPr>
        <p:spPr>
          <a:xfrm>
            <a:off x="5984499" y="4478706"/>
            <a:ext cx="491068" cy="491068"/>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t>1</a:t>
            </a:r>
            <a:endParaRPr lang="ja-JP" altLang="en-US" dirty="0"/>
          </a:p>
        </p:txBody>
      </p:sp>
      <p:sp>
        <p:nvSpPr>
          <p:cNvPr id="3" name="楕円 2">
            <a:extLst>
              <a:ext uri="{FF2B5EF4-FFF2-40B4-BE49-F238E27FC236}">
                <a16:creationId xmlns:a16="http://schemas.microsoft.com/office/drawing/2014/main" id="{FF04E6DD-2993-0F4A-B0EB-27C9119F6FC5}"/>
              </a:ext>
            </a:extLst>
          </p:cNvPr>
          <p:cNvSpPr/>
          <p:nvPr/>
        </p:nvSpPr>
        <p:spPr>
          <a:xfrm>
            <a:off x="3681428" y="3827914"/>
            <a:ext cx="491068" cy="4910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a:t>
            </a:r>
            <a:endParaRPr lang="ja-JP" altLang="en-US" dirty="0">
              <a:solidFill>
                <a:schemeClr val="tx1"/>
              </a:solidFill>
            </a:endParaRPr>
          </a:p>
        </p:txBody>
      </p:sp>
      <p:sp>
        <p:nvSpPr>
          <p:cNvPr id="5" name="楕円 4">
            <a:extLst>
              <a:ext uri="{FF2B5EF4-FFF2-40B4-BE49-F238E27FC236}">
                <a16:creationId xmlns:a16="http://schemas.microsoft.com/office/drawing/2014/main" id="{4A5475F1-3887-A64D-9795-693D4B5C8F8D}"/>
              </a:ext>
            </a:extLst>
          </p:cNvPr>
          <p:cNvSpPr/>
          <p:nvPr/>
        </p:nvSpPr>
        <p:spPr>
          <a:xfrm>
            <a:off x="4447989" y="3992854"/>
            <a:ext cx="491068" cy="491068"/>
          </a:xfrm>
          <a:prstGeom prst="ellipse">
            <a:avLst/>
          </a:prstGeom>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ja-JP" dirty="0">
                <a:solidFill>
                  <a:schemeClr val="tx1"/>
                </a:solidFill>
              </a:rPr>
              <a:t>3</a:t>
            </a:r>
            <a:endParaRPr lang="ja-JP" altLang="en-US" dirty="0">
              <a:solidFill>
                <a:schemeClr val="tx1"/>
              </a:solidFill>
            </a:endParaRPr>
          </a:p>
        </p:txBody>
      </p:sp>
      <p:sp>
        <p:nvSpPr>
          <p:cNvPr id="6" name="テキスト ボックス 5">
            <a:extLst>
              <a:ext uri="{FF2B5EF4-FFF2-40B4-BE49-F238E27FC236}">
                <a16:creationId xmlns:a16="http://schemas.microsoft.com/office/drawing/2014/main" id="{F255638E-3A9A-6E48-9DE8-CEFFDA194C3B}"/>
              </a:ext>
            </a:extLst>
          </p:cNvPr>
          <p:cNvSpPr txBox="1"/>
          <p:nvPr/>
        </p:nvSpPr>
        <p:spPr>
          <a:xfrm>
            <a:off x="1479735" y="5689340"/>
            <a:ext cx="2292165" cy="584775"/>
          </a:xfrm>
          <a:prstGeom prst="rect">
            <a:avLst/>
          </a:prstGeom>
          <a:noFill/>
        </p:spPr>
        <p:txBody>
          <a:bodyPr wrap="square" rtlCol="0">
            <a:spAutoFit/>
          </a:bodyPr>
          <a:lstStyle/>
          <a:p>
            <a:pPr algn="l"/>
            <a:r>
              <a:rPr lang="en-US" altLang="ja-JP" sz="3200" dirty="0"/>
              <a:t>①</a:t>
            </a:r>
            <a:r>
              <a:rPr lang="ja-JP" altLang="en-US" sz="3200" dirty="0"/>
              <a:t>尾形組前　　</a:t>
            </a:r>
          </a:p>
        </p:txBody>
      </p:sp>
      <p:sp>
        <p:nvSpPr>
          <p:cNvPr id="7" name="テキスト ボックス 6">
            <a:extLst>
              <a:ext uri="{FF2B5EF4-FFF2-40B4-BE49-F238E27FC236}">
                <a16:creationId xmlns:a16="http://schemas.microsoft.com/office/drawing/2014/main" id="{F255638E-3A9A-6E48-9DE8-CEFFDA194C3B}"/>
              </a:ext>
            </a:extLst>
          </p:cNvPr>
          <p:cNvSpPr txBox="1"/>
          <p:nvPr/>
        </p:nvSpPr>
        <p:spPr>
          <a:xfrm>
            <a:off x="4786657" y="5676631"/>
            <a:ext cx="2548173" cy="584775"/>
          </a:xfrm>
          <a:prstGeom prst="rect">
            <a:avLst/>
          </a:prstGeom>
          <a:noFill/>
        </p:spPr>
        <p:txBody>
          <a:bodyPr wrap="square" rtlCol="0">
            <a:spAutoFit/>
          </a:bodyPr>
          <a:lstStyle/>
          <a:p>
            <a:pPr algn="l"/>
            <a:r>
              <a:rPr lang="en-US" altLang="ja-JP" sz="3200" dirty="0"/>
              <a:t>②</a:t>
            </a:r>
            <a:r>
              <a:rPr lang="ja-JP" altLang="en-US" sz="3200" dirty="0"/>
              <a:t>戸原水路　</a:t>
            </a:r>
          </a:p>
        </p:txBody>
      </p:sp>
      <p:sp>
        <p:nvSpPr>
          <p:cNvPr id="8" name="テキスト ボックス 7">
            <a:extLst>
              <a:ext uri="{FF2B5EF4-FFF2-40B4-BE49-F238E27FC236}">
                <a16:creationId xmlns:a16="http://schemas.microsoft.com/office/drawing/2014/main" id="{F255638E-3A9A-6E48-9DE8-CEFFDA194C3B}"/>
              </a:ext>
            </a:extLst>
          </p:cNvPr>
          <p:cNvSpPr txBox="1"/>
          <p:nvPr/>
        </p:nvSpPr>
        <p:spPr>
          <a:xfrm>
            <a:off x="7741489" y="5689322"/>
            <a:ext cx="4429401" cy="584775"/>
          </a:xfrm>
          <a:prstGeom prst="rect">
            <a:avLst/>
          </a:prstGeom>
          <a:noFill/>
        </p:spPr>
        <p:txBody>
          <a:bodyPr wrap="square" rtlCol="0">
            <a:spAutoFit/>
          </a:bodyPr>
          <a:lstStyle/>
          <a:p>
            <a:pPr algn="l"/>
            <a:r>
              <a:rPr lang="en-US" altLang="ja-JP" sz="3200" dirty="0"/>
              <a:t>③</a:t>
            </a:r>
            <a:r>
              <a:rPr lang="ja-JP" altLang="en-US" sz="3200" dirty="0"/>
              <a:t>民家の池</a:t>
            </a:r>
          </a:p>
        </p:txBody>
      </p:sp>
    </p:spTree>
    <p:extLst>
      <p:ext uri="{BB962C8B-B14F-4D97-AF65-F5344CB8AC3E}">
        <p14:creationId xmlns:p14="http://schemas.microsoft.com/office/powerpoint/2010/main" val="133986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67302" y="135759"/>
            <a:ext cx="207109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dirty="0"/>
              <a:t>①尾形組前</a:t>
            </a:r>
          </a:p>
        </p:txBody>
      </p:sp>
      <p:sp>
        <p:nvSpPr>
          <p:cNvPr id="3" name="テキスト ボックス 2"/>
          <p:cNvSpPr txBox="1"/>
          <p:nvPr/>
        </p:nvSpPr>
        <p:spPr>
          <a:xfrm>
            <a:off x="1637876" y="5416377"/>
            <a:ext cx="8291215" cy="1374735"/>
          </a:xfrm>
          <a:prstGeom prst="rect">
            <a:avLst/>
          </a:prstGeom>
          <a:noFill/>
        </p:spPr>
        <p:txBody>
          <a:bodyPr wrap="square" rtlCol="0">
            <a:spAutoFit/>
          </a:bodyPr>
          <a:lstStyle/>
          <a:p>
            <a:pPr>
              <a:lnSpc>
                <a:spcPts val="5000"/>
              </a:lnSpc>
            </a:pPr>
            <a:r>
              <a:rPr kumimoji="1" lang="ja-JP" altLang="en-US" sz="3200" dirty="0"/>
              <a:t>・山から水が染み出ていて、流れは弱い</a:t>
            </a:r>
            <a:endParaRPr kumimoji="1" lang="en-US" altLang="ja-JP" sz="3200" dirty="0"/>
          </a:p>
          <a:p>
            <a:pPr>
              <a:lnSpc>
                <a:spcPts val="5000"/>
              </a:lnSpc>
            </a:pPr>
            <a:r>
              <a:rPr kumimoji="1" lang="ja-JP" altLang="en-US" sz="3200" dirty="0"/>
              <a:t>・コンクリートの上に泥と枯れ葉がある</a:t>
            </a:r>
            <a:endParaRPr lang="en-US" altLang="ja-JP" sz="3200"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02" y="778568"/>
            <a:ext cx="6183745" cy="4637809"/>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l="6653" t="14330" r="17627" b="13017"/>
          <a:stretch/>
        </p:blipFill>
        <p:spPr>
          <a:xfrm>
            <a:off x="7235686" y="1686338"/>
            <a:ext cx="4488745" cy="3230219"/>
          </a:xfrm>
          <a:prstGeom prst="rect">
            <a:avLst/>
          </a:prstGeom>
        </p:spPr>
      </p:pic>
    </p:spTree>
    <p:extLst>
      <p:ext uri="{BB962C8B-B14F-4D97-AF65-F5344CB8AC3E}">
        <p14:creationId xmlns:p14="http://schemas.microsoft.com/office/powerpoint/2010/main" val="171697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3177" y="217714"/>
            <a:ext cx="221424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800" dirty="0"/>
              <a:t>②戸原水路</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35514" y="858716"/>
            <a:ext cx="6869724" cy="5152293"/>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9907" r="12135" b="18800"/>
          <a:stretch/>
        </p:blipFill>
        <p:spPr>
          <a:xfrm>
            <a:off x="1384165" y="900374"/>
            <a:ext cx="3390427" cy="3667982"/>
          </a:xfrm>
          <a:prstGeom prst="rect">
            <a:avLst/>
          </a:prstGeom>
        </p:spPr>
      </p:pic>
      <p:sp>
        <p:nvSpPr>
          <p:cNvPr id="8" name="テキスト ボックス 7"/>
          <p:cNvSpPr txBox="1"/>
          <p:nvPr/>
        </p:nvSpPr>
        <p:spPr>
          <a:xfrm>
            <a:off x="179978" y="4727797"/>
            <a:ext cx="6165403" cy="2062103"/>
          </a:xfrm>
          <a:prstGeom prst="rect">
            <a:avLst/>
          </a:prstGeom>
          <a:noFill/>
        </p:spPr>
        <p:txBody>
          <a:bodyPr wrap="square" rtlCol="0">
            <a:spAutoFit/>
          </a:bodyPr>
          <a:lstStyle/>
          <a:p>
            <a:r>
              <a:rPr lang="ja-JP" altLang="en-US" sz="3200" dirty="0"/>
              <a:t>・家と田んぼの間の狭い水路</a:t>
            </a:r>
            <a:endParaRPr lang="en-US" altLang="ja-JP" sz="3200" dirty="0"/>
          </a:p>
          <a:p>
            <a:r>
              <a:rPr lang="ja-JP" altLang="en-US" sz="3200" dirty="0"/>
              <a:t>・</a:t>
            </a:r>
            <a:r>
              <a:rPr lang="en-US" altLang="ja-JP" sz="3200" dirty="0"/>
              <a:t>2</a:t>
            </a:r>
            <a:r>
              <a:rPr lang="ja-JP" altLang="en-US" sz="3200" dirty="0"/>
              <a:t>センチくらいの水深</a:t>
            </a:r>
            <a:endParaRPr lang="en-US" altLang="ja-JP" sz="3200" dirty="0"/>
          </a:p>
          <a:p>
            <a:r>
              <a:rPr lang="ja-JP" altLang="en-US" sz="3200" dirty="0"/>
              <a:t>・石やコケなどがあった</a:t>
            </a:r>
          </a:p>
          <a:p>
            <a:r>
              <a:rPr lang="ja-JP" altLang="en-US" sz="3200" dirty="0"/>
              <a:t>・水の流れは緩やかだった</a:t>
            </a:r>
          </a:p>
        </p:txBody>
      </p:sp>
    </p:spTree>
    <p:extLst>
      <p:ext uri="{BB962C8B-B14F-4D97-AF65-F5344CB8AC3E}">
        <p14:creationId xmlns:p14="http://schemas.microsoft.com/office/powerpoint/2010/main" val="263973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2007" y="124249"/>
            <a:ext cx="470105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800" dirty="0"/>
              <a:t>③民家の池</a:t>
            </a:r>
            <a:r>
              <a:rPr kumimoji="1" lang="en-US" altLang="ja-JP" sz="2800" dirty="0"/>
              <a:t>(</a:t>
            </a:r>
            <a:r>
              <a:rPr kumimoji="1" lang="ja-JP" altLang="en-US" sz="2800" dirty="0"/>
              <a:t>グランド横）</a:t>
            </a:r>
            <a:endParaRPr kumimoji="1" lang="en-US" altLang="ja-JP" sz="2800" dirty="0"/>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r="11606"/>
          <a:stretch/>
        </p:blipFill>
        <p:spPr>
          <a:xfrm>
            <a:off x="5346395" y="124249"/>
            <a:ext cx="6735572" cy="571500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51" y="1452045"/>
            <a:ext cx="3469035" cy="2601776"/>
          </a:xfrm>
          <a:prstGeom prst="rect">
            <a:avLst/>
          </a:prstGeom>
        </p:spPr>
      </p:pic>
      <p:sp>
        <p:nvSpPr>
          <p:cNvPr id="3" name="テキスト ボックス 2"/>
          <p:cNvSpPr txBox="1"/>
          <p:nvPr/>
        </p:nvSpPr>
        <p:spPr>
          <a:xfrm>
            <a:off x="0" y="4858397"/>
            <a:ext cx="7451885" cy="1815882"/>
          </a:xfrm>
          <a:prstGeom prst="rect">
            <a:avLst/>
          </a:prstGeom>
          <a:solidFill>
            <a:schemeClr val="bg1"/>
          </a:solidFill>
        </p:spPr>
        <p:txBody>
          <a:bodyPr wrap="square" rtlCol="0">
            <a:spAutoFit/>
          </a:bodyPr>
          <a:lstStyle/>
          <a:p>
            <a:r>
              <a:rPr kumimoji="1" lang="ja-JP" altLang="en-US" sz="2800" dirty="0"/>
              <a:t>・学校のグランド横の民家の庭。</a:t>
            </a:r>
            <a:endParaRPr kumimoji="1" lang="en-US" altLang="ja-JP" sz="2800" dirty="0"/>
          </a:p>
          <a:p>
            <a:r>
              <a:rPr kumimoji="1" lang="ja-JP" altLang="en-US" sz="2800" dirty="0"/>
              <a:t>・山国川から取った水路からたまった池。</a:t>
            </a:r>
            <a:endParaRPr kumimoji="1" lang="en-US" altLang="ja-JP" sz="2800" dirty="0"/>
          </a:p>
          <a:p>
            <a:r>
              <a:rPr kumimoji="1" lang="ja-JP" altLang="en-US" sz="2800" dirty="0"/>
              <a:t>・池の底に少し砂がある。</a:t>
            </a:r>
            <a:endParaRPr kumimoji="1" lang="en-US" altLang="ja-JP" sz="2800" dirty="0"/>
          </a:p>
          <a:p>
            <a:r>
              <a:rPr kumimoji="1" lang="ja-JP" altLang="en-US" sz="2800" dirty="0"/>
              <a:t>・砂上、壁、岩にたくさんカワニナがいた。</a:t>
            </a:r>
            <a:endParaRPr kumimoji="1" lang="en-US" altLang="ja-JP" sz="2800" dirty="0"/>
          </a:p>
        </p:txBody>
      </p:sp>
    </p:spTree>
    <p:extLst>
      <p:ext uri="{BB962C8B-B14F-4D97-AF65-F5344CB8AC3E}">
        <p14:creationId xmlns:p14="http://schemas.microsoft.com/office/powerpoint/2010/main" val="96145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79BF0892-36B7-621E-13F0-F5D26861FB87}"/>
              </a:ext>
            </a:extLst>
          </p:cNvPr>
          <p:cNvGraphicFramePr>
            <a:graphicFrameLocks noGrp="1"/>
          </p:cNvGraphicFramePr>
          <p:nvPr>
            <p:extLst>
              <p:ext uri="{D42A27DB-BD31-4B8C-83A1-F6EECF244321}">
                <p14:modId xmlns:p14="http://schemas.microsoft.com/office/powerpoint/2010/main" val="2271417663"/>
              </p:ext>
            </p:extLst>
          </p:nvPr>
        </p:nvGraphicFramePr>
        <p:xfrm>
          <a:off x="126248" y="1191276"/>
          <a:ext cx="11926957" cy="4846320"/>
        </p:xfrm>
        <a:graphic>
          <a:graphicData uri="http://schemas.openxmlformats.org/drawingml/2006/table">
            <a:tbl>
              <a:tblPr firstRow="1" bandRow="1"/>
              <a:tblGrid>
                <a:gridCol w="4346712">
                  <a:extLst>
                    <a:ext uri="{9D8B030D-6E8A-4147-A177-3AD203B41FA5}">
                      <a16:colId xmlns:a16="http://schemas.microsoft.com/office/drawing/2014/main" val="436688458"/>
                    </a:ext>
                  </a:extLst>
                </a:gridCol>
                <a:gridCol w="1516049">
                  <a:extLst>
                    <a:ext uri="{9D8B030D-6E8A-4147-A177-3AD203B41FA5}">
                      <a16:colId xmlns:a16="http://schemas.microsoft.com/office/drawing/2014/main" val="1467712562"/>
                    </a:ext>
                  </a:extLst>
                </a:gridCol>
                <a:gridCol w="1516049">
                  <a:extLst>
                    <a:ext uri="{9D8B030D-6E8A-4147-A177-3AD203B41FA5}">
                      <a16:colId xmlns:a16="http://schemas.microsoft.com/office/drawing/2014/main" val="689097230"/>
                    </a:ext>
                  </a:extLst>
                </a:gridCol>
                <a:gridCol w="1516049">
                  <a:extLst>
                    <a:ext uri="{9D8B030D-6E8A-4147-A177-3AD203B41FA5}">
                      <a16:colId xmlns:a16="http://schemas.microsoft.com/office/drawing/2014/main" val="291081289"/>
                    </a:ext>
                  </a:extLst>
                </a:gridCol>
                <a:gridCol w="1516049">
                  <a:extLst>
                    <a:ext uri="{9D8B030D-6E8A-4147-A177-3AD203B41FA5}">
                      <a16:colId xmlns:a16="http://schemas.microsoft.com/office/drawing/2014/main" val="3040518932"/>
                    </a:ext>
                  </a:extLst>
                </a:gridCol>
                <a:gridCol w="1516049">
                  <a:extLst>
                    <a:ext uri="{9D8B030D-6E8A-4147-A177-3AD203B41FA5}">
                      <a16:colId xmlns:a16="http://schemas.microsoft.com/office/drawing/2014/main" val="388854741"/>
                    </a:ext>
                  </a:extLst>
                </a:gridCol>
              </a:tblGrid>
              <a:tr h="370840">
                <a:tc>
                  <a:txBody>
                    <a:bodyPr/>
                    <a:lstStyle/>
                    <a:p>
                      <a:endParaRPr kumimoji="1" lang="ja-JP" altLang="en-US" sz="3600" dirty="0"/>
                    </a:p>
                  </a:txBody>
                  <a:tcPr/>
                </a:tc>
                <a:tc>
                  <a:txBody>
                    <a:bodyPr/>
                    <a:lstStyle/>
                    <a:p>
                      <a:pPr algn="ctr"/>
                      <a:r>
                        <a:rPr kumimoji="1" lang="ja-JP" altLang="en-US" sz="2400" dirty="0"/>
                        <a:t>くみ置き</a:t>
                      </a:r>
                      <a:r>
                        <a:rPr kumimoji="1" lang="ja-JP" altLang="en-US" sz="2800" dirty="0"/>
                        <a:t>水</a:t>
                      </a:r>
                    </a:p>
                  </a:txBody>
                  <a:tcPr anchor="ctr">
                    <a:solidFill>
                      <a:schemeClr val="bg1"/>
                    </a:solidFill>
                  </a:tcPr>
                </a:tc>
                <a:tc>
                  <a:txBody>
                    <a:bodyPr/>
                    <a:lstStyle/>
                    <a:p>
                      <a:pPr algn="ctr"/>
                      <a:r>
                        <a:rPr kumimoji="1" lang="ja-JP" altLang="en-US" sz="2800" dirty="0"/>
                        <a:t>平田城駐車場</a:t>
                      </a:r>
                    </a:p>
                  </a:txBody>
                  <a:tcPr anchor="ctr">
                    <a:solidFill>
                      <a:schemeClr val="bg1"/>
                    </a:solidFill>
                  </a:tcPr>
                </a:tc>
                <a:tc>
                  <a:txBody>
                    <a:bodyPr/>
                    <a:lstStyle/>
                    <a:p>
                      <a:pPr algn="ctr"/>
                      <a:r>
                        <a:rPr kumimoji="1" lang="ja-JP" altLang="en-US" sz="2800" dirty="0"/>
                        <a:t>①</a:t>
                      </a:r>
                      <a:endParaRPr kumimoji="1" lang="en-US" altLang="ja-JP" sz="2800" dirty="0"/>
                    </a:p>
                    <a:p>
                      <a:pPr algn="ctr"/>
                      <a:r>
                        <a:rPr kumimoji="1" lang="ja-JP" altLang="en-US" sz="2800" dirty="0"/>
                        <a:t>尾形組</a:t>
                      </a:r>
                      <a:endParaRPr kumimoji="1" lang="en-US" altLang="ja-JP" sz="2800" dirty="0"/>
                    </a:p>
                    <a:p>
                      <a:pPr algn="ctr"/>
                      <a:r>
                        <a:rPr kumimoji="1" lang="ja-JP" altLang="en-US" sz="2800" dirty="0"/>
                        <a:t>前</a:t>
                      </a:r>
                    </a:p>
                  </a:txBody>
                  <a:tcPr anchor="ctr">
                    <a:solidFill>
                      <a:schemeClr val="accent4">
                        <a:lumMod val="20000"/>
                        <a:lumOff val="80000"/>
                      </a:schemeClr>
                    </a:solidFill>
                  </a:tcPr>
                </a:tc>
                <a:tc>
                  <a:txBody>
                    <a:bodyPr/>
                    <a:lstStyle/>
                    <a:p>
                      <a:pPr algn="ctr"/>
                      <a:r>
                        <a:rPr kumimoji="1" lang="ja-JP" altLang="en-US" sz="2800" dirty="0"/>
                        <a:t>②</a:t>
                      </a:r>
                      <a:endParaRPr kumimoji="1" lang="en-US" altLang="ja-JP" sz="2800" dirty="0"/>
                    </a:p>
                    <a:p>
                      <a:pPr algn="ctr"/>
                      <a:r>
                        <a:rPr kumimoji="1" lang="ja-JP" altLang="en-US" sz="2800" dirty="0"/>
                        <a:t>戸原</a:t>
                      </a:r>
                      <a:endParaRPr kumimoji="1" lang="en-US" altLang="ja-JP" sz="2800" dirty="0"/>
                    </a:p>
                    <a:p>
                      <a:pPr algn="ctr"/>
                      <a:r>
                        <a:rPr kumimoji="1" lang="ja-JP" altLang="en-US" sz="2800" dirty="0"/>
                        <a:t>水路</a:t>
                      </a:r>
                    </a:p>
                  </a:txBody>
                  <a:tcPr anchor="ctr">
                    <a:solidFill>
                      <a:schemeClr val="accent4">
                        <a:lumMod val="20000"/>
                        <a:lumOff val="80000"/>
                      </a:schemeClr>
                    </a:solidFill>
                  </a:tcPr>
                </a:tc>
                <a:tc>
                  <a:txBody>
                    <a:bodyPr/>
                    <a:lstStyle/>
                    <a:p>
                      <a:pPr algn="ctr"/>
                      <a:r>
                        <a:rPr kumimoji="1" lang="ja-JP" altLang="en-US" sz="2800" dirty="0"/>
                        <a:t>③</a:t>
                      </a:r>
                      <a:endParaRPr kumimoji="1" lang="en-US" altLang="ja-JP" sz="2800" dirty="0"/>
                    </a:p>
                    <a:p>
                      <a:pPr algn="ctr"/>
                      <a:r>
                        <a:rPr kumimoji="1" lang="ja-JP" altLang="en-US" sz="2800" dirty="0"/>
                        <a:t>民家</a:t>
                      </a:r>
                      <a:endParaRPr kumimoji="1" lang="en-US" altLang="ja-JP" sz="2800" dirty="0"/>
                    </a:p>
                    <a:p>
                      <a:pPr algn="ctr"/>
                      <a:r>
                        <a:rPr kumimoji="1" lang="ja-JP" altLang="en-US" sz="2800" dirty="0"/>
                        <a:t>池</a:t>
                      </a:r>
                    </a:p>
                  </a:txBody>
                  <a:tcPr anchor="ctr">
                    <a:solidFill>
                      <a:schemeClr val="accent4">
                        <a:lumMod val="20000"/>
                        <a:lumOff val="80000"/>
                      </a:schemeClr>
                    </a:solidFill>
                  </a:tcPr>
                </a:tc>
                <a:extLst>
                  <a:ext uri="{0D108BD9-81ED-4DB2-BD59-A6C34878D82A}">
                    <a16:rowId xmlns:a16="http://schemas.microsoft.com/office/drawing/2014/main" val="1960139663"/>
                  </a:ext>
                </a:extLst>
              </a:tr>
              <a:tr h="370840">
                <a:tc>
                  <a:txBody>
                    <a:bodyPr/>
                    <a:lstStyle/>
                    <a:p>
                      <a:r>
                        <a:rPr kumimoji="1" lang="en-US" altLang="ja-JP" sz="3200" dirty="0"/>
                        <a:t>COD</a:t>
                      </a:r>
                      <a:r>
                        <a:rPr kumimoji="1" lang="ja-JP" altLang="en-US" sz="3200" dirty="0"/>
                        <a:t>化学的酸素要求量</a:t>
                      </a:r>
                    </a:p>
                  </a:txBody>
                  <a:tcPr/>
                </a:tc>
                <a:tc>
                  <a:txBody>
                    <a:bodyPr/>
                    <a:lstStyle/>
                    <a:p>
                      <a:pPr algn="ctr"/>
                      <a:r>
                        <a:rPr kumimoji="1" lang="ja-JP" altLang="en-US" sz="3200" dirty="0"/>
                        <a:t>０</a:t>
                      </a:r>
                    </a:p>
                  </a:txBody>
                  <a:tcPr anchor="ctr">
                    <a:solidFill>
                      <a:schemeClr val="bg1"/>
                    </a:solidFill>
                  </a:tcPr>
                </a:tc>
                <a:tc>
                  <a:txBody>
                    <a:bodyPr/>
                    <a:lstStyle/>
                    <a:p>
                      <a:pPr algn="ctr"/>
                      <a:r>
                        <a:rPr kumimoji="1" lang="en-US" altLang="ja-JP" sz="3200" dirty="0"/>
                        <a:t>3.3</a:t>
                      </a:r>
                      <a:endParaRPr kumimoji="1" lang="ja-JP" altLang="en-US" sz="3200" dirty="0"/>
                    </a:p>
                  </a:txBody>
                  <a:tcPr anchor="ctr">
                    <a:solidFill>
                      <a:schemeClr val="bg1"/>
                    </a:solidFill>
                  </a:tcPr>
                </a:tc>
                <a:tc>
                  <a:txBody>
                    <a:bodyPr/>
                    <a:lstStyle/>
                    <a:p>
                      <a:pPr algn="ctr"/>
                      <a:r>
                        <a:rPr kumimoji="1" lang="en-US" altLang="ja-JP" sz="3200" dirty="0"/>
                        <a:t>8</a:t>
                      </a:r>
                      <a:r>
                        <a:rPr kumimoji="1" lang="ja-JP" altLang="en-US" sz="3200" dirty="0"/>
                        <a:t>以上</a:t>
                      </a:r>
                    </a:p>
                  </a:txBody>
                  <a:tcPr anchor="ctr">
                    <a:solidFill>
                      <a:schemeClr val="accent4">
                        <a:lumMod val="20000"/>
                        <a:lumOff val="80000"/>
                      </a:schemeClr>
                    </a:solidFill>
                  </a:tcPr>
                </a:tc>
                <a:tc>
                  <a:txBody>
                    <a:bodyPr/>
                    <a:lstStyle/>
                    <a:p>
                      <a:pPr algn="ctr"/>
                      <a:r>
                        <a:rPr kumimoji="1" lang="en-US" altLang="ja-JP" sz="3200" dirty="0"/>
                        <a:t>8</a:t>
                      </a:r>
                      <a:endParaRPr kumimoji="1" lang="ja-JP" altLang="en-US" sz="3200" dirty="0"/>
                    </a:p>
                  </a:txBody>
                  <a:tcPr anchor="ctr">
                    <a:solidFill>
                      <a:schemeClr val="accent4">
                        <a:lumMod val="20000"/>
                        <a:lumOff val="80000"/>
                      </a:schemeClr>
                    </a:solidFill>
                  </a:tcPr>
                </a:tc>
                <a:tc>
                  <a:txBody>
                    <a:bodyPr/>
                    <a:lstStyle/>
                    <a:p>
                      <a:pPr algn="ctr"/>
                      <a:r>
                        <a:rPr kumimoji="1" lang="ja-JP" altLang="en-US" sz="3200" dirty="0"/>
                        <a:t>２</a:t>
                      </a:r>
                    </a:p>
                  </a:txBody>
                  <a:tcPr anchor="ctr">
                    <a:solidFill>
                      <a:schemeClr val="accent4">
                        <a:lumMod val="20000"/>
                        <a:lumOff val="80000"/>
                      </a:schemeClr>
                    </a:solidFill>
                  </a:tcPr>
                </a:tc>
                <a:extLst>
                  <a:ext uri="{0D108BD9-81ED-4DB2-BD59-A6C34878D82A}">
                    <a16:rowId xmlns:a16="http://schemas.microsoft.com/office/drawing/2014/main" val="1604185719"/>
                  </a:ext>
                </a:extLst>
              </a:tr>
              <a:tr h="370840">
                <a:tc>
                  <a:txBody>
                    <a:bodyPr/>
                    <a:lstStyle/>
                    <a:p>
                      <a:r>
                        <a:rPr kumimoji="1" lang="ja-JP" altLang="en-US" sz="3200" dirty="0"/>
                        <a:t>アンモニア態窒素</a:t>
                      </a:r>
                    </a:p>
                  </a:txBody>
                  <a:tcPr/>
                </a:tc>
                <a:tc>
                  <a:txBody>
                    <a:bodyPr/>
                    <a:lstStyle/>
                    <a:p>
                      <a:pPr algn="ctr"/>
                      <a:r>
                        <a:rPr kumimoji="1" lang="en-US" altLang="ja-JP" sz="3200" dirty="0"/>
                        <a:t>0.2</a:t>
                      </a:r>
                      <a:endParaRPr kumimoji="1" lang="ja-JP" altLang="en-US" sz="3200" dirty="0"/>
                    </a:p>
                  </a:txBody>
                  <a:tcPr anchor="ctr">
                    <a:solidFill>
                      <a:schemeClr val="bg1"/>
                    </a:solidFill>
                  </a:tcPr>
                </a:tc>
                <a:tc>
                  <a:txBody>
                    <a:bodyPr/>
                    <a:lstStyle/>
                    <a:p>
                      <a:pPr algn="ctr"/>
                      <a:r>
                        <a:rPr kumimoji="1" lang="en-US" altLang="ja-JP" sz="3200" dirty="0"/>
                        <a:t>0.2</a:t>
                      </a:r>
                      <a:endParaRPr kumimoji="1" lang="ja-JP" altLang="en-US" sz="3200" dirty="0"/>
                    </a:p>
                  </a:txBody>
                  <a:tcPr anchor="ctr">
                    <a:solidFill>
                      <a:schemeClr val="bg1"/>
                    </a:solidFill>
                  </a:tcPr>
                </a:tc>
                <a:tc>
                  <a:txBody>
                    <a:bodyPr/>
                    <a:lstStyle/>
                    <a:p>
                      <a:pPr algn="ctr"/>
                      <a:r>
                        <a:rPr kumimoji="1" lang="ja-JP" altLang="en-US" sz="3200" dirty="0"/>
                        <a:t>－</a:t>
                      </a:r>
                    </a:p>
                  </a:txBody>
                  <a:tcPr anchor="ctr">
                    <a:solidFill>
                      <a:schemeClr val="accent4">
                        <a:lumMod val="20000"/>
                        <a:lumOff val="80000"/>
                      </a:schemeClr>
                    </a:solidFill>
                  </a:tcPr>
                </a:tc>
                <a:tc>
                  <a:txBody>
                    <a:bodyPr/>
                    <a:lstStyle/>
                    <a:p>
                      <a:pPr algn="ctr"/>
                      <a:r>
                        <a:rPr kumimoji="1" lang="en-US" altLang="ja-JP" sz="3200" dirty="0"/>
                        <a:t>0.2</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0.2</a:t>
                      </a:r>
                    </a:p>
                  </a:txBody>
                  <a:tcPr anchor="ctr">
                    <a:solidFill>
                      <a:schemeClr val="accent4">
                        <a:lumMod val="20000"/>
                        <a:lumOff val="80000"/>
                      </a:schemeClr>
                    </a:solidFill>
                  </a:tcPr>
                </a:tc>
                <a:extLst>
                  <a:ext uri="{0D108BD9-81ED-4DB2-BD59-A6C34878D82A}">
                    <a16:rowId xmlns:a16="http://schemas.microsoft.com/office/drawing/2014/main" val="956504718"/>
                  </a:ext>
                </a:extLst>
              </a:tr>
              <a:tr h="370840">
                <a:tc>
                  <a:txBody>
                    <a:bodyPr/>
                    <a:lstStyle/>
                    <a:p>
                      <a:r>
                        <a:rPr kumimoji="1" lang="ja-JP" altLang="en-US" sz="3200" dirty="0"/>
                        <a:t>亜硝酸態窒素</a:t>
                      </a:r>
                      <a:endParaRPr kumimoji="1" lang="en-US" altLang="ja-JP" sz="3200" dirty="0"/>
                    </a:p>
                  </a:txBody>
                  <a:tcPr/>
                </a:tc>
                <a:tc>
                  <a:txBody>
                    <a:bodyPr/>
                    <a:lstStyle/>
                    <a:p>
                      <a:pPr algn="ctr"/>
                      <a:r>
                        <a:rPr kumimoji="1" lang="en-US" altLang="ja-JP" sz="3200" dirty="0"/>
                        <a:t>0.005</a:t>
                      </a:r>
                      <a:endParaRPr kumimoji="1" lang="ja-JP" altLang="en-US" sz="3200" dirty="0"/>
                    </a:p>
                  </a:txBody>
                  <a:tcPr anchor="ctr">
                    <a:solidFill>
                      <a:schemeClr val="bg1"/>
                    </a:solidFill>
                  </a:tcPr>
                </a:tc>
                <a:tc>
                  <a:txBody>
                    <a:bodyPr/>
                    <a:lstStyle/>
                    <a:p>
                      <a:pPr algn="ctr"/>
                      <a:r>
                        <a:rPr kumimoji="1" lang="en-US" altLang="ja-JP" sz="3200" dirty="0"/>
                        <a:t>0.012</a:t>
                      </a:r>
                      <a:endParaRPr kumimoji="1" lang="ja-JP" altLang="en-US" sz="3200" dirty="0"/>
                    </a:p>
                  </a:txBody>
                  <a:tcPr anchor="ctr">
                    <a:solidFill>
                      <a:schemeClr val="bg1"/>
                    </a:solidFill>
                  </a:tcPr>
                </a:tc>
                <a:tc>
                  <a:txBody>
                    <a:bodyPr/>
                    <a:lstStyle/>
                    <a:p>
                      <a:pPr algn="ctr"/>
                      <a:r>
                        <a:rPr kumimoji="1" lang="en-US" altLang="ja-JP" sz="3200" dirty="0"/>
                        <a:t>0.01</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0.005</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0.005</a:t>
                      </a:r>
                      <a:endParaRPr kumimoji="1" lang="ja-JP" altLang="en-US" sz="3200" dirty="0"/>
                    </a:p>
                  </a:txBody>
                  <a:tcPr anchor="ctr">
                    <a:solidFill>
                      <a:schemeClr val="accent4">
                        <a:lumMod val="20000"/>
                        <a:lumOff val="80000"/>
                      </a:schemeClr>
                    </a:solidFill>
                  </a:tcPr>
                </a:tc>
                <a:extLst>
                  <a:ext uri="{0D108BD9-81ED-4DB2-BD59-A6C34878D82A}">
                    <a16:rowId xmlns:a16="http://schemas.microsoft.com/office/drawing/2014/main" val="2085206101"/>
                  </a:ext>
                </a:extLst>
              </a:tr>
              <a:tr h="370840">
                <a:tc>
                  <a:txBody>
                    <a:bodyPr/>
                    <a:lstStyle/>
                    <a:p>
                      <a:r>
                        <a:rPr kumimoji="1" lang="ja-JP" altLang="en-US" sz="3200" dirty="0"/>
                        <a:t>硝酸態窒素</a:t>
                      </a:r>
                    </a:p>
                  </a:txBody>
                  <a:tcPr/>
                </a:tc>
                <a:tc>
                  <a:txBody>
                    <a:bodyPr/>
                    <a:lstStyle/>
                    <a:p>
                      <a:pPr algn="ctr"/>
                      <a:r>
                        <a:rPr kumimoji="1" lang="en-US" altLang="ja-JP" sz="3200" dirty="0"/>
                        <a:t>0.5</a:t>
                      </a:r>
                      <a:endParaRPr kumimoji="1" lang="ja-JP" altLang="en-US" sz="3200" dirty="0"/>
                    </a:p>
                  </a:txBody>
                  <a:tcPr anchor="ctr">
                    <a:solidFill>
                      <a:schemeClr val="bg1"/>
                    </a:solidFill>
                  </a:tcPr>
                </a:tc>
                <a:tc>
                  <a:txBody>
                    <a:bodyPr/>
                    <a:lstStyle/>
                    <a:p>
                      <a:pPr algn="ctr"/>
                      <a:r>
                        <a:rPr kumimoji="1" lang="en-US" altLang="ja-JP" sz="3200" dirty="0"/>
                        <a:t>0.2</a:t>
                      </a:r>
                      <a:endParaRPr kumimoji="1" lang="ja-JP" altLang="en-US" sz="3200" dirty="0"/>
                    </a:p>
                  </a:txBody>
                  <a:tcPr anchor="ctr">
                    <a:solidFill>
                      <a:schemeClr val="bg1"/>
                    </a:solidFill>
                  </a:tcPr>
                </a:tc>
                <a:tc>
                  <a:txBody>
                    <a:bodyPr/>
                    <a:lstStyle/>
                    <a:p>
                      <a:pPr algn="ctr"/>
                      <a:r>
                        <a:rPr kumimoji="1" lang="en-US" altLang="ja-JP" sz="3200" dirty="0"/>
                        <a:t>0.2</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0.2</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0.5</a:t>
                      </a:r>
                      <a:endParaRPr kumimoji="1" lang="ja-JP" altLang="en-US" sz="3200" dirty="0"/>
                    </a:p>
                  </a:txBody>
                  <a:tcPr anchor="ctr">
                    <a:solidFill>
                      <a:schemeClr val="accent4">
                        <a:lumMod val="20000"/>
                        <a:lumOff val="80000"/>
                      </a:schemeClr>
                    </a:solidFill>
                  </a:tcPr>
                </a:tc>
                <a:extLst>
                  <a:ext uri="{0D108BD9-81ED-4DB2-BD59-A6C34878D82A}">
                    <a16:rowId xmlns:a16="http://schemas.microsoft.com/office/drawing/2014/main" val="1303531830"/>
                  </a:ext>
                </a:extLst>
              </a:tr>
              <a:tr h="370840">
                <a:tc>
                  <a:txBody>
                    <a:bodyPr/>
                    <a:lstStyle/>
                    <a:p>
                      <a:r>
                        <a:rPr kumimoji="1" lang="ja-JP" altLang="en-US" sz="3200" dirty="0"/>
                        <a:t>リン酸態リン</a:t>
                      </a:r>
                    </a:p>
                  </a:txBody>
                  <a:tcPr/>
                </a:tc>
                <a:tc>
                  <a:txBody>
                    <a:bodyPr/>
                    <a:lstStyle/>
                    <a:p>
                      <a:pPr algn="ctr"/>
                      <a:r>
                        <a:rPr kumimoji="1" lang="en-US" altLang="ja-JP" sz="3200" dirty="0"/>
                        <a:t>0.02</a:t>
                      </a:r>
                      <a:endParaRPr kumimoji="1" lang="ja-JP" altLang="en-US" sz="3200" dirty="0"/>
                    </a:p>
                  </a:txBody>
                  <a:tcPr anchor="ctr">
                    <a:solidFill>
                      <a:schemeClr val="bg1"/>
                    </a:solidFill>
                  </a:tcPr>
                </a:tc>
                <a:tc>
                  <a:txBody>
                    <a:bodyPr/>
                    <a:lstStyle/>
                    <a:p>
                      <a:pPr algn="ctr"/>
                      <a:r>
                        <a:rPr kumimoji="1" lang="en-US" altLang="ja-JP" sz="3200" dirty="0"/>
                        <a:t>0.05</a:t>
                      </a:r>
                      <a:endParaRPr kumimoji="1" lang="ja-JP" altLang="en-US" sz="3200" dirty="0"/>
                    </a:p>
                  </a:txBody>
                  <a:tcPr anchor="ctr">
                    <a:solidFill>
                      <a:schemeClr val="bg1"/>
                    </a:solidFill>
                  </a:tcPr>
                </a:tc>
                <a:tc>
                  <a:txBody>
                    <a:bodyPr/>
                    <a:lstStyle/>
                    <a:p>
                      <a:pPr algn="ctr"/>
                      <a:r>
                        <a:rPr kumimoji="1" lang="en-US" altLang="ja-JP" sz="3200" dirty="0"/>
                        <a:t>0.02</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0.02</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0.02</a:t>
                      </a:r>
                      <a:endParaRPr kumimoji="1" lang="ja-JP" altLang="en-US" sz="3200" dirty="0"/>
                    </a:p>
                  </a:txBody>
                  <a:tcPr anchor="ctr">
                    <a:solidFill>
                      <a:schemeClr val="accent4">
                        <a:lumMod val="20000"/>
                        <a:lumOff val="80000"/>
                      </a:schemeClr>
                    </a:solidFill>
                  </a:tcPr>
                </a:tc>
                <a:extLst>
                  <a:ext uri="{0D108BD9-81ED-4DB2-BD59-A6C34878D82A}">
                    <a16:rowId xmlns:a16="http://schemas.microsoft.com/office/drawing/2014/main" val="2417951602"/>
                  </a:ext>
                </a:extLst>
              </a:tr>
              <a:tr h="370840">
                <a:tc>
                  <a:txBody>
                    <a:bodyPr/>
                    <a:lstStyle/>
                    <a:p>
                      <a:r>
                        <a:rPr kumimoji="1" lang="ja-JP" altLang="en-US" sz="3200" dirty="0"/>
                        <a:t>ＰＨ</a:t>
                      </a:r>
                    </a:p>
                  </a:txBody>
                  <a:tcPr/>
                </a:tc>
                <a:tc>
                  <a:txBody>
                    <a:bodyPr/>
                    <a:lstStyle/>
                    <a:p>
                      <a:pPr algn="ctr"/>
                      <a:r>
                        <a:rPr kumimoji="1" lang="en-US" altLang="ja-JP" sz="3200" dirty="0"/>
                        <a:t>7.5</a:t>
                      </a:r>
                      <a:endParaRPr kumimoji="1" lang="ja-JP" altLang="en-US" sz="3200" dirty="0"/>
                    </a:p>
                  </a:txBody>
                  <a:tcPr anchor="ctr">
                    <a:solidFill>
                      <a:schemeClr val="bg1"/>
                    </a:solidFill>
                  </a:tcPr>
                </a:tc>
                <a:tc>
                  <a:txBody>
                    <a:bodyPr/>
                    <a:lstStyle/>
                    <a:p>
                      <a:pPr algn="ctr"/>
                      <a:r>
                        <a:rPr kumimoji="1" lang="en-US" altLang="ja-JP" sz="3200" dirty="0"/>
                        <a:t>7.3</a:t>
                      </a:r>
                      <a:endParaRPr kumimoji="1" lang="ja-JP" altLang="en-US" sz="3200" dirty="0"/>
                    </a:p>
                  </a:txBody>
                  <a:tcPr anchor="ctr">
                    <a:solidFill>
                      <a:schemeClr val="bg1"/>
                    </a:solidFill>
                  </a:tcPr>
                </a:tc>
                <a:tc>
                  <a:txBody>
                    <a:bodyPr/>
                    <a:lstStyle/>
                    <a:p>
                      <a:pPr algn="ctr"/>
                      <a:r>
                        <a:rPr kumimoji="1" lang="en-US" altLang="ja-JP" sz="3200" dirty="0"/>
                        <a:t>7.5</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a:t>7.5</a:t>
                      </a:r>
                      <a:endParaRPr kumimoji="1" lang="ja-JP" altLang="en-US" sz="3200" dirty="0"/>
                    </a:p>
                  </a:txBody>
                  <a:tcPr anchor="ctr">
                    <a:solidFill>
                      <a:schemeClr val="accent4">
                        <a:lumMod val="20000"/>
                        <a:lumOff val="80000"/>
                      </a:schemeClr>
                    </a:solidFill>
                  </a:tcPr>
                </a:tc>
                <a:tc>
                  <a:txBody>
                    <a:bodyPr/>
                    <a:lstStyle/>
                    <a:p>
                      <a:pPr algn="ctr"/>
                      <a:r>
                        <a:rPr kumimoji="1" lang="en-US" altLang="ja-JP" sz="3200" dirty="0"/>
                        <a:t>7.5</a:t>
                      </a:r>
                      <a:endParaRPr kumimoji="1" lang="ja-JP" altLang="en-US" sz="3200" dirty="0"/>
                    </a:p>
                  </a:txBody>
                  <a:tcPr anchor="ctr">
                    <a:solidFill>
                      <a:schemeClr val="accent4">
                        <a:lumMod val="20000"/>
                        <a:lumOff val="80000"/>
                      </a:schemeClr>
                    </a:solidFill>
                  </a:tcPr>
                </a:tc>
                <a:extLst>
                  <a:ext uri="{0D108BD9-81ED-4DB2-BD59-A6C34878D82A}">
                    <a16:rowId xmlns:a16="http://schemas.microsoft.com/office/drawing/2014/main" val="3491844340"/>
                  </a:ext>
                </a:extLst>
              </a:tr>
            </a:tbl>
          </a:graphicData>
        </a:graphic>
      </p:graphicFrame>
      <p:sp>
        <p:nvSpPr>
          <p:cNvPr id="3" name="テキスト ボックス 2"/>
          <p:cNvSpPr txBox="1"/>
          <p:nvPr/>
        </p:nvSpPr>
        <p:spPr>
          <a:xfrm>
            <a:off x="868218" y="544945"/>
            <a:ext cx="4054764" cy="646331"/>
          </a:xfrm>
          <a:prstGeom prst="rect">
            <a:avLst/>
          </a:prstGeom>
          <a:noFill/>
        </p:spPr>
        <p:txBody>
          <a:bodyPr wrap="square" rtlCol="0">
            <a:spAutoFit/>
          </a:bodyPr>
          <a:lstStyle/>
          <a:p>
            <a:r>
              <a:rPr kumimoji="1" lang="ja-JP" altLang="en-US" sz="3600" dirty="0"/>
              <a:t>水質検査　結果</a:t>
            </a:r>
          </a:p>
        </p:txBody>
      </p:sp>
      <p:sp>
        <p:nvSpPr>
          <p:cNvPr id="5" name="正方形/長方形 4"/>
          <p:cNvSpPr/>
          <p:nvPr/>
        </p:nvSpPr>
        <p:spPr>
          <a:xfrm>
            <a:off x="4424093" y="1191276"/>
            <a:ext cx="3094307" cy="484632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905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2073</Words>
  <Application>Microsoft Office PowerPoint</Application>
  <PresentationFormat>ワイド画面</PresentationFormat>
  <Paragraphs>301</Paragraphs>
  <Slides>19</Slides>
  <Notes>19</Notes>
  <HiddenSlides>0</HiddenSlides>
  <MMClips>3</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ＤＦ特太ゴシック体</vt:lpstr>
      <vt:lpstr>ＤＦ平成明朝体W7</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oitapref</cp:lastModifiedBy>
  <cp:revision>71</cp:revision>
  <cp:lastPrinted>2023-02-16T00:14:42Z</cp:lastPrinted>
  <dcterms:modified xsi:type="dcterms:W3CDTF">2023-03-28T06:24:30Z</dcterms:modified>
</cp:coreProperties>
</file>